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145707706" r:id="rId2"/>
    <p:sldId id="2145707757" r:id="rId3"/>
    <p:sldId id="2145707758" r:id="rId4"/>
    <p:sldId id="2145707708" r:id="rId5"/>
    <p:sldId id="2145707712" r:id="rId6"/>
    <p:sldId id="268" r:id="rId7"/>
    <p:sldId id="2145707753" r:id="rId8"/>
    <p:sldId id="2145707702" r:id="rId9"/>
    <p:sldId id="2145707707" r:id="rId10"/>
    <p:sldId id="2145707715" r:id="rId11"/>
    <p:sldId id="258" r:id="rId12"/>
    <p:sldId id="2145707713" r:id="rId13"/>
    <p:sldId id="2145707754" r:id="rId14"/>
    <p:sldId id="2145707687" r:id="rId15"/>
    <p:sldId id="2145707701" r:id="rId16"/>
    <p:sldId id="2145707718" r:id="rId17"/>
    <p:sldId id="2145707716" r:id="rId18"/>
    <p:sldId id="2145707755" r:id="rId19"/>
    <p:sldId id="214570775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25" userDrawn="1">
          <p15:clr>
            <a:srgbClr val="A4A3A4"/>
          </p15:clr>
        </p15:guide>
        <p15:guide id="2" orient="horz" pos="323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000"/>
    <a:srgbClr val="66FFCC"/>
    <a:srgbClr val="D4502C"/>
    <a:srgbClr val="215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>
        <p:guide pos="325"/>
        <p:guide orient="horz" pos="323"/>
        <p:guide orient="horz" pos="3997"/>
        <p:guide pos="7355"/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5E8B4-724F-4664-A9FF-5CB097868A97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16234-86CD-42C6-A5BD-901923FC2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0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16234-86CD-42C6-A5BD-901923FC28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3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Заключение: Структурные различия экзосом растений не позволяют им эффективно доставлять свое содержимое в клетки человека.</a:t>
            </a:r>
            <a:endParaRPr lang="en-US" sz="1200" b="0" i="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ru-RU" dirty="0" err="1"/>
              <a:t>Цай</a:t>
            </a:r>
            <a:r>
              <a:rPr lang="ru-RU" dirty="0"/>
              <a:t> Ц., </a:t>
            </a:r>
            <a:r>
              <a:rPr lang="ru-RU" dirty="0" err="1"/>
              <a:t>Халилович</a:t>
            </a:r>
            <a:r>
              <a:rPr lang="ru-RU" dirty="0"/>
              <a:t> Л., Ши Т., </a:t>
            </a:r>
            <a:r>
              <a:rPr lang="ru-RU" dirty="0" err="1"/>
              <a:t>Чен</a:t>
            </a:r>
            <a:r>
              <a:rPr lang="ru-RU" dirty="0"/>
              <a:t> А., </a:t>
            </a:r>
            <a:r>
              <a:rPr lang="ru-RU" dirty="0" err="1"/>
              <a:t>Хэ</a:t>
            </a:r>
            <a:r>
              <a:rPr lang="ru-RU" dirty="0"/>
              <a:t> Б., </a:t>
            </a:r>
            <a:r>
              <a:rPr lang="ru-RU" dirty="0" err="1"/>
              <a:t>Ву</a:t>
            </a:r>
            <a:r>
              <a:rPr lang="ru-RU" dirty="0"/>
              <a:t> Х., Джин Х. Внеклеточные везикулы: </a:t>
            </a:r>
            <a:r>
              <a:rPr lang="ru-RU" dirty="0" err="1"/>
              <a:t>межорганизменный</a:t>
            </a:r>
            <a:r>
              <a:rPr lang="ru-RU" dirty="0"/>
              <a:t> перенос РНК в растениях, микробах и клетках млекопитающих. </a:t>
            </a:r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Внеклеточные везикулы циркулируют в нуклеиновых кислотах</a:t>
            </a:r>
            <a:r>
              <a:rPr lang="ru-RU" dirty="0"/>
              <a:t>. 2023;4:262-82. http://dx.doi.org/10.20517/evcna.2023.10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D5964-9C72-413F-AB4A-97AEF0DC45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8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C5C22-F639-CEAD-13BF-9D0912309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1C4D79C-DCFE-C2D3-EBBA-E27FAAF065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6282859-9428-F35E-E608-7BCA8F5B0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Заключение: Структурные различия экзосом растений не позволяют им эффективно доставлять свое содержимое в клетки человека.</a:t>
            </a:r>
            <a:endParaRPr lang="en-US" sz="1200" b="0" i="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ru-RU" dirty="0" err="1"/>
              <a:t>Цай</a:t>
            </a:r>
            <a:r>
              <a:rPr lang="ru-RU" dirty="0"/>
              <a:t> Ц., </a:t>
            </a:r>
            <a:r>
              <a:rPr lang="ru-RU" dirty="0" err="1"/>
              <a:t>Халилович</a:t>
            </a:r>
            <a:r>
              <a:rPr lang="ru-RU" dirty="0"/>
              <a:t> Л., Ши Т., </a:t>
            </a:r>
            <a:r>
              <a:rPr lang="ru-RU" dirty="0" err="1"/>
              <a:t>Чен</a:t>
            </a:r>
            <a:r>
              <a:rPr lang="ru-RU" dirty="0"/>
              <a:t> А., </a:t>
            </a:r>
            <a:r>
              <a:rPr lang="ru-RU" dirty="0" err="1"/>
              <a:t>Хэ</a:t>
            </a:r>
            <a:r>
              <a:rPr lang="ru-RU" dirty="0"/>
              <a:t> Б., </a:t>
            </a:r>
            <a:r>
              <a:rPr lang="ru-RU" dirty="0" err="1"/>
              <a:t>Ву</a:t>
            </a:r>
            <a:r>
              <a:rPr lang="ru-RU" dirty="0"/>
              <a:t> Х., Джин Х. Внеклеточные везикулы: </a:t>
            </a:r>
            <a:r>
              <a:rPr lang="ru-RU" dirty="0" err="1"/>
              <a:t>межорганизменный</a:t>
            </a:r>
            <a:r>
              <a:rPr lang="ru-RU" dirty="0"/>
              <a:t> перенос РНК в растениях, микробах и клетках млекопитающих. </a:t>
            </a:r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Внеклеточные везикулы циркулируют в нуклеиновых кислотах</a:t>
            </a:r>
            <a:r>
              <a:rPr lang="ru-RU" dirty="0"/>
              <a:t>. 2023;4:262-82. http://dx.doi.org/10.20517/evcna.2023.10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7E0B05-191D-60EA-DCB5-BE93B3B28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D5964-9C72-413F-AB4A-97AEF0DC45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6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Начнем с выделения клеток </a:t>
            </a:r>
            <a:r>
              <a:rPr lang="ru-RU" dirty="0" err="1"/>
              <a:t>молокк</a:t>
            </a:r>
            <a:r>
              <a:rPr lang="ru-RU" dirty="0"/>
              <a:t> или </a:t>
            </a:r>
            <a:r>
              <a:rPr lang="ru-RU" dirty="0" err="1"/>
              <a:t>семиенников</a:t>
            </a:r>
            <a:r>
              <a:rPr lang="ru-RU" dirty="0"/>
              <a:t>  лосося и воздействия на них коротким импульсом ультразвука. Ультразвуковой стресс создает временные каналы в клеточных мембранах.</a:t>
            </a:r>
          </a:p>
          <a:p>
            <a:endParaRPr lang="ru-RU" dirty="0"/>
          </a:p>
          <a:p>
            <a:r>
              <a:rPr lang="ru-RU" dirty="0"/>
              <a:t>Через эти каналы мы можем вводить в </a:t>
            </a:r>
            <a:r>
              <a:rPr lang="ru-RU" dirty="0" err="1"/>
              <a:t>экзосомы</a:t>
            </a:r>
            <a:r>
              <a:rPr lang="ru-RU" dirty="0"/>
              <a:t> определенные компоненты, которые хотим инкапсулировать. Это связано с тем, что создание </a:t>
            </a:r>
            <a:r>
              <a:rPr lang="ru-RU" dirty="0" err="1"/>
              <a:t>экзосом</a:t>
            </a:r>
            <a:r>
              <a:rPr lang="ru-RU" dirty="0"/>
              <a:t> включает в себя отпочкование внешней мембраны клетки, которая инкапсулирует </a:t>
            </a:r>
            <a:r>
              <a:rPr lang="ru-RU" dirty="0" err="1"/>
              <a:t>цитозольные</a:t>
            </a:r>
            <a:r>
              <a:rPr lang="ru-RU" dirty="0"/>
              <a:t> соединения внутри клетки.</a:t>
            </a:r>
          </a:p>
          <a:p>
            <a:endParaRPr lang="ru-RU" dirty="0"/>
          </a:p>
          <a:p>
            <a:r>
              <a:rPr lang="ru-RU" dirty="0"/>
              <a:t>Для применения на коже мы используем среду стволовых клеток дермы лосося, поскольку наши исследования показывают, что она содержит большинство факторов, связанных с заживлением ран и противовоспалительным действием. Для применения на волосах мы используем среду эмбриональных стволовых клеток лосося, поскольку она содержит большинство факторов, связанных с омоложением волос.</a:t>
            </a:r>
          </a:p>
          <a:p>
            <a:endParaRPr lang="ru-RU" dirty="0"/>
          </a:p>
          <a:p>
            <a:r>
              <a:rPr lang="ru-RU" dirty="0"/>
              <a:t>Таким образом, механически вводя нужные соединения через каналы, созданные с помощью ультразвука, мы можем создавать индивидуальные </a:t>
            </a:r>
            <a:r>
              <a:rPr lang="ru-RU" dirty="0" err="1"/>
              <a:t>экзосомы</a:t>
            </a:r>
            <a:r>
              <a:rPr lang="ru-RU" dirty="0"/>
              <a:t>, адаптированные как для кожи, так и для волос.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04ABE-4529-4E8E-8945-191F5A3008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9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 воздействием ультразвукового шока клетка воспринимает угрозу и увеличивает скорость создания </a:t>
            </a:r>
            <a:r>
              <a:rPr lang="ru-RU" dirty="0" err="1"/>
              <a:t>экзосом</a:t>
            </a:r>
            <a:r>
              <a:rPr lang="ru-RU" dirty="0"/>
              <a:t> для быстрой передачи информации. Начнем с выделения клеток семенников лосося и воздействия на них коротким импульсом ультразвука. Ультразвуковой стресс создает временные каналы в клеточных мембранах.</a:t>
            </a:r>
          </a:p>
          <a:p>
            <a:endParaRPr lang="ru-RU" dirty="0"/>
          </a:p>
          <a:p>
            <a:r>
              <a:rPr lang="ru-RU" dirty="0"/>
              <a:t>Через эти каналы мы можем вводить в </a:t>
            </a:r>
            <a:r>
              <a:rPr lang="ru-RU" dirty="0" err="1"/>
              <a:t>экзосомы</a:t>
            </a:r>
            <a:r>
              <a:rPr lang="ru-RU" dirty="0"/>
              <a:t> определенные компоненты, которые хотим инкапсулировать. Это связано с тем, что создание </a:t>
            </a:r>
            <a:r>
              <a:rPr lang="ru-RU" dirty="0" err="1"/>
              <a:t>экзосом</a:t>
            </a:r>
            <a:r>
              <a:rPr lang="ru-RU" dirty="0"/>
              <a:t> включает в себя отпочкование внешней мембраны клетки, которая инкапсулирует </a:t>
            </a:r>
            <a:r>
              <a:rPr lang="ru-RU" dirty="0" err="1"/>
              <a:t>цитозольные</a:t>
            </a:r>
            <a:r>
              <a:rPr lang="ru-RU" dirty="0"/>
              <a:t> соединения внутри клетки.</a:t>
            </a:r>
          </a:p>
          <a:p>
            <a:r>
              <a:rPr lang="ru-RU" dirty="0"/>
              <a:t>Для применения на волосах мы используем среду эмбриональных стволовых клеток лосося, поскольку она содержит большинство факторов, связанных с омоложением волос.</a:t>
            </a:r>
          </a:p>
          <a:p>
            <a:endParaRPr lang="ru-RU" dirty="0"/>
          </a:p>
          <a:p>
            <a:r>
              <a:rPr lang="ru-RU" dirty="0"/>
              <a:t>Таким образом, механически вводя нужные соединения через каналы, созданные с помощью ультразвука, мы можем создавать индивидуальные </a:t>
            </a:r>
            <a:r>
              <a:rPr lang="ru-RU" dirty="0" err="1"/>
              <a:t>экзосомы</a:t>
            </a:r>
            <a:r>
              <a:rPr lang="ru-RU" dirty="0"/>
              <a:t>, адаптированные как для кожи, так и для волос.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04ABE-4529-4E8E-8945-191F5A3008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4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2EF93-F20D-0375-C3C6-FD52D8A3A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D3A2F6-13B4-8B72-2F45-FA3D2E719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56E813-2A75-646A-77F3-B8BF0EE7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30DD-C4AA-4A97-93BF-DBBD22D25A7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3C0E20-17F1-EF5D-29E9-00C9DB48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719124-FF36-30C5-9F41-2E908589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E66A-F1BE-4148-BCA7-3C0397921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3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1973B-A03D-E690-B7D8-E6042881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5AB59C-C06E-45C1-6BEA-F494E59E4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04518B-4CEE-28D2-192C-1469B0F3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30DD-C4AA-4A97-93BF-DBBD22D25A7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52B942-F132-AB5A-AED6-A06157F4D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F56CE1-E51F-2EB6-C9CD-ECBB128B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E66A-F1BE-4148-BCA7-3C0397921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9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8ECB87-2D8F-9884-8CD3-A51B5EAF4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1D916B-C140-3DDB-F2A6-035934AB5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DA22D7-43B6-0741-BE33-F50834D1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30DD-C4AA-4A97-93BF-DBBD22D25A7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BA9B4-DFD5-E971-068B-81BAACCA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8568F1-5483-4E55-8194-128B8764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E66A-F1BE-4148-BCA7-3C0397921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1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882B7-76B5-550F-3B8A-EBC2E541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7D8063-4709-CC31-3DA1-9F4CDB910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64F19-3B48-F794-88A1-D1060C91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30DD-C4AA-4A97-93BF-DBBD22D25A7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C20B2-31D9-DCE2-8C1F-EB60DB2C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344C8-AAC3-E00A-11CB-C6EF6BA5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E66A-F1BE-4148-BCA7-3C0397921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0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177C2-4037-8548-F999-1A838CAE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4F4755-6F37-274A-F123-3DFE60270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5884C-E9CF-E86F-5A73-8C598C61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30DD-C4AA-4A97-93BF-DBBD22D25A7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248BAC-F2CF-96F2-87EF-99F934EC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ED6F35-B72A-955A-2B59-8AC24CEF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E66A-F1BE-4148-BCA7-3C0397921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4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5F1B1-FDE2-8CF3-0C49-07FB6B15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15166C-C749-E580-9EC6-18062FF35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AA1AF0-5BF2-7BCE-8601-44520C1E9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D527E6-1F8E-C8F9-85FA-61523FA0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30DD-C4AA-4A97-93BF-DBBD22D25A7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F096A7-8CD2-7FAA-C786-1729ECDF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EDCC2-DAFB-9691-FFBB-4E8A12FC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E66A-F1BE-4148-BCA7-3C0397921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6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40018-0C40-759A-3AD5-A503CDD8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5DD20F-2F6C-F5D9-9055-D298622F4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FFEB82-F0F9-8555-67FF-6880CC796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41AFE3-CCAA-20D3-4B2B-CCDA0315A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6AA835-007E-2657-3B1F-FFD753A75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810D9D-62E5-6D6C-B646-4CF43DAE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30DD-C4AA-4A97-93BF-DBBD22D25A7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104B73-EC2C-19DC-BD16-CD772B36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B89FE8-8CE9-1828-BAD4-684A22D4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E66A-F1BE-4148-BCA7-3C0397921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7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BDC77-D14D-EE74-A0AC-88E5C8633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826026-D266-20DE-8649-AB6A2C99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30DD-C4AA-4A97-93BF-DBBD22D25A7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81B952-A333-B33D-F35A-792C1915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7E5E5F-3A54-78E3-711D-2AFB778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E66A-F1BE-4148-BCA7-3C0397921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7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C46101-395B-8E91-21BD-51EE47A31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30DD-C4AA-4A97-93BF-DBBD22D25A7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F0C727-FF71-AF99-8932-0454C896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24BED8-8B32-35B6-00C3-34DAECD0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E66A-F1BE-4148-BCA7-3C0397921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7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10604-BBD1-7915-DA3D-46B10C21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937C0-394E-8FA0-D6F3-F4535E3E8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8CFB86-20D4-15CB-31BD-385395173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3D45D1-6F96-9B13-E9B2-5CB682EA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30DD-C4AA-4A97-93BF-DBBD22D25A7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EE8F2-BB64-DE44-B76E-14775958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F13DEF-22CF-24ED-3ED5-EDBAB279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E66A-F1BE-4148-BCA7-3C0397921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4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4E59C-984C-357D-96F6-17DC3797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BA5608-1F97-2AB4-2DFE-68E71613C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267B09-18A4-81FE-01FC-3380A8986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C0280F-9427-5844-BB94-31C3F7FB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30DD-C4AA-4A97-93BF-DBBD22D25A7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7EFCB-5993-C206-0980-F8449101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FCD10A-B673-B13E-A3BC-46102CF4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E66A-F1BE-4148-BCA7-3C0397921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0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7FD40-C332-3CCA-B171-7057609F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FF8011-7A3C-AC1E-1C80-BE9683CFF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49AAB-76D3-B5D1-AF78-B96C880B1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8830DD-C4AA-4A97-93BF-DBBD22D25A7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FF45-E2C6-071E-AA89-432F108C3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E88F77-E4FC-A32E-21BB-612BC128D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9AE66A-F1BE-4148-BCA7-3C0397921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4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sv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sv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D705B-F621-9116-2C44-D2A433727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D7F1FD8-1901-3FFB-79D4-26C0F919AE6C}"/>
              </a:ext>
            </a:extLst>
          </p:cNvPr>
          <p:cNvGrpSpPr/>
          <p:nvPr/>
        </p:nvGrpSpPr>
        <p:grpSpPr>
          <a:xfrm>
            <a:off x="-4083165" y="2511013"/>
            <a:ext cx="9353666" cy="9353666"/>
            <a:chOff x="-4083166" y="1125880"/>
            <a:chExt cx="10738799" cy="10738799"/>
          </a:xfrm>
        </p:grpSpPr>
        <p:sp>
          <p:nvSpPr>
            <p:cNvPr id="7" name="Дуга 6">
              <a:extLst>
                <a:ext uri="{FF2B5EF4-FFF2-40B4-BE49-F238E27FC236}">
                  <a16:creationId xmlns:a16="http://schemas.microsoft.com/office/drawing/2014/main" id="{E87AAA90-6D96-D6D9-862B-C1B9C63D0F75}"/>
                </a:ext>
              </a:extLst>
            </p:cNvPr>
            <p:cNvSpPr/>
            <p:nvPr/>
          </p:nvSpPr>
          <p:spPr>
            <a:xfrm>
              <a:off x="-4083166" y="1125880"/>
              <a:ext cx="10738799" cy="10738799"/>
            </a:xfrm>
            <a:prstGeom prst="arc">
              <a:avLst>
                <a:gd name="adj1" fmla="val 14347266"/>
                <a:gd name="adj2" fmla="val 895647"/>
              </a:avLst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AAF8381-DEF9-D790-87B6-D01B97C2D0BA}"/>
                </a:ext>
              </a:extLst>
            </p:cNvPr>
            <p:cNvSpPr/>
            <p:nvPr/>
          </p:nvSpPr>
          <p:spPr>
            <a:xfrm>
              <a:off x="-3566496" y="1437274"/>
              <a:ext cx="9917723" cy="99177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B79693-3477-89E1-B495-E5628C18E728}"/>
              </a:ext>
            </a:extLst>
          </p:cNvPr>
          <p:cNvSpPr txBox="1"/>
          <p:nvPr/>
        </p:nvSpPr>
        <p:spPr>
          <a:xfrm>
            <a:off x="4010701" y="756686"/>
            <a:ext cx="90743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САМЫЕ</a:t>
            </a:r>
            <a:br>
              <a:rPr lang="ru-RU" sz="54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</a:br>
            <a:r>
              <a:rPr lang="ru-RU" sz="54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ЧАСТЫЕ ВОПРОСЫ</a:t>
            </a:r>
            <a:br>
              <a:rPr lang="ru-RU" sz="54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</a:br>
            <a:r>
              <a:rPr lang="ru-RU" sz="54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ПО ЭКЗОСОМАМ.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0627E1-4737-0D50-A2A6-142E8BFDC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40" y="-29029"/>
            <a:ext cx="4779659" cy="71712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2EB0C7-B1EE-A6F1-20F7-5981B26FF76E}"/>
              </a:ext>
            </a:extLst>
          </p:cNvPr>
          <p:cNvSpPr txBox="1"/>
          <p:nvPr/>
        </p:nvSpPr>
        <p:spPr>
          <a:xfrm>
            <a:off x="4020684" y="3342009"/>
            <a:ext cx="848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A4082D"/>
                </a:solidFill>
                <a:latin typeface="Montserrat" panose="00000500000000000000" pitchFamily="2" charset="-52"/>
              </a:rPr>
              <a:t>ЛЕГЕНДЫ И МИФЫ 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72F5E3B-D8BD-2CE9-31D3-9933DD74B900}"/>
              </a:ext>
            </a:extLst>
          </p:cNvPr>
          <p:cNvSpPr/>
          <p:nvPr/>
        </p:nvSpPr>
        <p:spPr>
          <a:xfrm>
            <a:off x="9564220" y="5632708"/>
            <a:ext cx="2937564" cy="2937564"/>
          </a:xfrm>
          <a:prstGeom prst="ellipse">
            <a:avLst/>
          </a:prstGeom>
          <a:noFill/>
          <a:ln>
            <a:solidFill>
              <a:srgbClr val="003C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975275E-452E-1686-C650-B127C4BD7134}"/>
              </a:ext>
            </a:extLst>
          </p:cNvPr>
          <p:cNvSpPr/>
          <p:nvPr/>
        </p:nvSpPr>
        <p:spPr>
          <a:xfrm>
            <a:off x="10268800" y="-586013"/>
            <a:ext cx="1172028" cy="1172026"/>
          </a:xfrm>
          <a:prstGeom prst="ellipse">
            <a:avLst/>
          </a:prstGeom>
          <a:solidFill>
            <a:srgbClr val="A408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A0FC85E-6404-FF5E-0C50-3D92F6496C83}"/>
              </a:ext>
            </a:extLst>
          </p:cNvPr>
          <p:cNvSpPr/>
          <p:nvPr/>
        </p:nvSpPr>
        <p:spPr>
          <a:xfrm>
            <a:off x="-1514918" y="0"/>
            <a:ext cx="1231900" cy="1231900"/>
          </a:xfrm>
          <a:prstGeom prst="rect">
            <a:avLst/>
          </a:prstGeom>
          <a:solidFill>
            <a:srgbClr val="A408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9970FEE-AA1C-3AAC-0A8A-80F30C01EB9F}"/>
              </a:ext>
            </a:extLst>
          </p:cNvPr>
          <p:cNvSpPr/>
          <p:nvPr/>
        </p:nvSpPr>
        <p:spPr>
          <a:xfrm>
            <a:off x="-1514918" y="1289129"/>
            <a:ext cx="1231900" cy="1231900"/>
          </a:xfrm>
          <a:prstGeom prst="rect">
            <a:avLst/>
          </a:prstGeom>
          <a:solidFill>
            <a:srgbClr val="003C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F3A66D4-52BE-4452-8B31-93D5DB6F8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1789" r="30734" b="65322"/>
          <a:stretch>
            <a:fillRect/>
          </a:stretch>
        </p:blipFill>
        <p:spPr>
          <a:xfrm>
            <a:off x="3662674" y="3977809"/>
            <a:ext cx="7192140" cy="3006884"/>
          </a:xfrm>
          <a:custGeom>
            <a:avLst/>
            <a:gdLst>
              <a:gd name="connsiteX0" fmla="*/ 1021080 w 5394960"/>
              <a:gd name="connsiteY0" fmla="*/ 0 h 2255520"/>
              <a:gd name="connsiteX1" fmla="*/ 5394960 w 5394960"/>
              <a:gd name="connsiteY1" fmla="*/ 76200 h 2255520"/>
              <a:gd name="connsiteX2" fmla="*/ 5394960 w 5394960"/>
              <a:gd name="connsiteY2" fmla="*/ 1752600 h 2255520"/>
              <a:gd name="connsiteX3" fmla="*/ 4450080 w 5394960"/>
              <a:gd name="connsiteY3" fmla="*/ 2011680 h 2255520"/>
              <a:gd name="connsiteX4" fmla="*/ 2301240 w 5394960"/>
              <a:gd name="connsiteY4" fmla="*/ 2255520 h 2255520"/>
              <a:gd name="connsiteX5" fmla="*/ 929640 w 5394960"/>
              <a:gd name="connsiteY5" fmla="*/ 2240280 h 2255520"/>
              <a:gd name="connsiteX6" fmla="*/ 0 w 5394960"/>
              <a:gd name="connsiteY6" fmla="*/ 1752600 h 2255520"/>
              <a:gd name="connsiteX7" fmla="*/ 0 w 5394960"/>
              <a:gd name="connsiteY7" fmla="*/ 140208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4960" h="2255520">
                <a:moveTo>
                  <a:pt x="1021080" y="0"/>
                </a:moveTo>
                <a:lnTo>
                  <a:pt x="5394960" y="76200"/>
                </a:lnTo>
                <a:lnTo>
                  <a:pt x="5394960" y="1752600"/>
                </a:lnTo>
                <a:lnTo>
                  <a:pt x="4450080" y="2011680"/>
                </a:lnTo>
                <a:lnTo>
                  <a:pt x="2301240" y="2255520"/>
                </a:lnTo>
                <a:lnTo>
                  <a:pt x="929640" y="2240280"/>
                </a:lnTo>
                <a:lnTo>
                  <a:pt x="0" y="1752600"/>
                </a:lnTo>
                <a:lnTo>
                  <a:pt x="0" y="1402080"/>
                </a:lnTo>
                <a:close/>
              </a:path>
            </a:pathLst>
          </a:custGeom>
          <a:effectLst>
            <a:outerShdw blurRad="50800" dist="38100" dir="2700000" sx="101000" sy="101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53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200" decel="12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FBD64-1FE0-153B-4116-B59BC446F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1E4FCA47-9DE7-6CEF-3955-79EB38BD1A06}"/>
              </a:ext>
            </a:extLst>
          </p:cNvPr>
          <p:cNvSpPr/>
          <p:nvPr/>
        </p:nvSpPr>
        <p:spPr>
          <a:xfrm rot="5400000">
            <a:off x="2946400" y="-2489202"/>
            <a:ext cx="6324597" cy="11836403"/>
          </a:xfrm>
          <a:prstGeom prst="roundRect">
            <a:avLst>
              <a:gd name="adj" fmla="val 4619"/>
            </a:avLst>
          </a:prstGeom>
          <a:solidFill>
            <a:schemeClr val="bg1"/>
          </a:solidFill>
          <a:ln w="47625">
            <a:solidFill>
              <a:srgbClr val="2155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47" name="Объект 3">
            <a:extLst>
              <a:ext uri="{FF2B5EF4-FFF2-40B4-BE49-F238E27FC236}">
                <a16:creationId xmlns:a16="http://schemas.microsoft.com/office/drawing/2014/main" id="{92F6AF36-B108-F76A-6EE2-4F29363FF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401786"/>
              </p:ext>
            </p:extLst>
          </p:nvPr>
        </p:nvGraphicFramePr>
        <p:xfrm>
          <a:off x="419100" y="555625"/>
          <a:ext cx="11439524" cy="58158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7338">
                  <a:extLst>
                    <a:ext uri="{9D8B030D-6E8A-4147-A177-3AD203B41FA5}">
                      <a16:colId xmlns:a16="http://schemas.microsoft.com/office/drawing/2014/main" val="2512778904"/>
                    </a:ext>
                  </a:extLst>
                </a:gridCol>
                <a:gridCol w="3210862">
                  <a:extLst>
                    <a:ext uri="{9D8B030D-6E8A-4147-A177-3AD203B41FA5}">
                      <a16:colId xmlns:a16="http://schemas.microsoft.com/office/drawing/2014/main" val="4189708801"/>
                    </a:ext>
                  </a:extLst>
                </a:gridCol>
                <a:gridCol w="2865662">
                  <a:extLst>
                    <a:ext uri="{9D8B030D-6E8A-4147-A177-3AD203B41FA5}">
                      <a16:colId xmlns:a16="http://schemas.microsoft.com/office/drawing/2014/main" val="1751901515"/>
                    </a:ext>
                  </a:extLst>
                </a:gridCol>
                <a:gridCol w="2865662">
                  <a:extLst>
                    <a:ext uri="{9D8B030D-6E8A-4147-A177-3AD203B41FA5}">
                      <a16:colId xmlns:a16="http://schemas.microsoft.com/office/drawing/2014/main" val="1911558851"/>
                    </a:ext>
                  </a:extLst>
                </a:gridCol>
              </a:tblGrid>
              <a:tr h="57567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КРИТЕРИЙ</a:t>
                      </a:r>
                      <a:endParaRPr lang="ru-RU" sz="1600" dirty="0">
                        <a:solidFill>
                          <a:srgbClr val="900000"/>
                        </a:solidFill>
                        <a:latin typeface="Montserrat" pitchFamily="2" charset="-5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ЭКЗОСОМЫ</a:t>
                      </a:r>
                      <a:b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</a:br>
                      <a: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ИЗ РАСТЕНИЙ</a:t>
                      </a:r>
                      <a:endParaRPr lang="ru-RU" sz="1600" dirty="0">
                        <a:solidFill>
                          <a:srgbClr val="900000"/>
                        </a:solidFill>
                        <a:latin typeface="Montserrat" pitchFamily="2" charset="-5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ЭКЗОСОМЫ</a:t>
                      </a:r>
                      <a:b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</a:br>
                      <a: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ИЗ ЧЕЛОВЕКА</a:t>
                      </a:r>
                      <a:endParaRPr lang="ru-RU" sz="1600" dirty="0">
                        <a:solidFill>
                          <a:srgbClr val="900000"/>
                        </a:solidFill>
                        <a:latin typeface="Montserrat" pitchFamily="2" charset="-5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ЭКЗОСОМЫ</a:t>
                      </a:r>
                      <a:b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</a:br>
                      <a: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ИЗ ЛОСОСЯ</a:t>
                      </a:r>
                      <a:endParaRPr lang="ru-RU" sz="1600" dirty="0">
                        <a:solidFill>
                          <a:srgbClr val="900000"/>
                        </a:solidFill>
                        <a:latin typeface="Montserrat" pitchFamily="2" charset="-5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296925"/>
                  </a:ext>
                </a:extLst>
              </a:tr>
              <a:tr h="15149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i="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ПОТЕНЦИАЛЬНОЕ ПРИМЕНЕНИЕ</a:t>
                      </a:r>
                    </a:p>
                  </a:txBody>
                  <a:tcPr marL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Натуральные носители </a:t>
                      </a:r>
                      <a:b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для доставки лекарств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Косметика </a:t>
                      </a: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(антиоксидантный уход)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Поддержание здоровья </a:t>
                      </a: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(через питание)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Терапевтическое использование </a:t>
                      </a: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(регенерация тканей, лечение воспалений)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Диагностика </a:t>
                      </a: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биомаркеры</a:t>
                      </a: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заболеваний)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Регенеративная медицина </a:t>
                      </a: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(заживление ран, восстановление кожи)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Косметология</a:t>
                      </a:r>
                      <a:b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(омолаживающий эффект)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5350"/>
                  </a:ext>
                </a:extLst>
              </a:tr>
              <a:tr h="1411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БИОЛОГИЧЕСКАЯ УСТОЙЧИВОСТЬ</a:t>
                      </a:r>
                    </a:p>
                  </a:txBody>
                  <a:tcPr marL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Устойчивы к процессам пищеварения, что делает их биологически активными после употребления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Высокая биологическая активность в организме, но могут быть чувствительны к внешним условиям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Устойчивы в биологических системах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11214"/>
                  </a:ext>
                </a:extLst>
              </a:tr>
              <a:tr h="2287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УНИКАЛЬНЫЕ ОСОБЕННОСТИ</a:t>
                      </a:r>
                    </a:p>
                  </a:txBody>
                  <a:tcPr marL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Богаты фитохимическими соединениями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Природные антиоксиданты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Широко используются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в продуктах питания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Могут содержать генетический материал, связанный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с конкретными заболеваниями </a:t>
                      </a: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(например, раком)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Способны влиять</a:t>
                      </a:r>
                      <a:b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на межклеточные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процессы на системном уровне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Обладают высокой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биосовместимостью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 влияют на процессы на локальном уровне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072638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85862D2-CD6A-1B08-5F2E-750B69702AB6}"/>
              </a:ext>
            </a:extLst>
          </p:cNvPr>
          <p:cNvSpPr/>
          <p:nvPr/>
        </p:nvSpPr>
        <p:spPr>
          <a:xfrm>
            <a:off x="419100" y="1157463"/>
            <a:ext cx="2540000" cy="5213981"/>
          </a:xfrm>
          <a:prstGeom prst="roundRect">
            <a:avLst>
              <a:gd name="adj" fmla="val 8271"/>
            </a:avLst>
          </a:prstGeom>
          <a:solidFill>
            <a:srgbClr val="900000">
              <a:alpha val="10000"/>
            </a:srgb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0377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id="{75EFD905-31CD-C4B6-C9D8-76A9FB1A1839}"/>
              </a:ext>
            </a:extLst>
          </p:cNvPr>
          <p:cNvSpPr/>
          <p:nvPr/>
        </p:nvSpPr>
        <p:spPr>
          <a:xfrm>
            <a:off x="11030398" y="6104988"/>
            <a:ext cx="2323204" cy="2323204"/>
          </a:xfrm>
          <a:prstGeom prst="ellipse">
            <a:avLst/>
          </a:prstGeom>
          <a:noFill/>
          <a:ln>
            <a:solidFill>
              <a:srgbClr val="003C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848BAA0-D80C-817B-E724-193E975626B4}"/>
              </a:ext>
            </a:extLst>
          </p:cNvPr>
          <p:cNvSpPr/>
          <p:nvPr/>
        </p:nvSpPr>
        <p:spPr>
          <a:xfrm>
            <a:off x="124362" y="121888"/>
            <a:ext cx="4676238" cy="6545611"/>
          </a:xfrm>
          <a:prstGeom prst="roundRect">
            <a:avLst>
              <a:gd name="adj" fmla="val 8271"/>
            </a:avLst>
          </a:prstGeom>
          <a:solidFill>
            <a:srgbClr val="900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8393D-0515-67DD-6C9F-764A935E7F30}"/>
              </a:ext>
            </a:extLst>
          </p:cNvPr>
          <p:cNvSpPr txBox="1"/>
          <p:nvPr/>
        </p:nvSpPr>
        <p:spPr>
          <a:xfrm>
            <a:off x="396076" y="371829"/>
            <a:ext cx="274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3600" b="1" i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МИФ №2</a:t>
            </a:r>
            <a:endParaRPr lang="ru-RU" sz="3600" b="1" i="1" dirty="0">
              <a:solidFill>
                <a:schemeClr val="bg1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4FDCC-F162-679E-3AAB-640F15ADE728}"/>
              </a:ext>
            </a:extLst>
          </p:cNvPr>
          <p:cNvSpPr txBox="1"/>
          <p:nvPr/>
        </p:nvSpPr>
        <p:spPr>
          <a:xfrm>
            <a:off x="456760" y="3146550"/>
            <a:ext cx="447969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32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Нет разницы в способе производства 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D7A5E9D-3EFE-517D-112F-33CB1A72D0D4}"/>
              </a:ext>
            </a:extLst>
          </p:cNvPr>
          <p:cNvSpPr/>
          <p:nvPr/>
        </p:nvSpPr>
        <p:spPr>
          <a:xfrm>
            <a:off x="477838" y="1268101"/>
            <a:ext cx="1496224" cy="1496224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F17AEFF-272E-7B16-4699-FA09FD5B300E}"/>
              </a:ext>
            </a:extLst>
          </p:cNvPr>
          <p:cNvCxnSpPr>
            <a:cxnSpLocks/>
          </p:cNvCxnSpPr>
          <p:nvPr/>
        </p:nvCxnSpPr>
        <p:spPr>
          <a:xfrm>
            <a:off x="1213250" y="2016213"/>
            <a:ext cx="0" cy="1093189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5BED346-6EBD-428F-5987-1F79916F3790}"/>
              </a:ext>
            </a:extLst>
          </p:cNvPr>
          <p:cNvGrpSpPr/>
          <p:nvPr/>
        </p:nvGrpSpPr>
        <p:grpSpPr>
          <a:xfrm>
            <a:off x="5072314" y="462281"/>
            <a:ext cx="6176238" cy="5933437"/>
            <a:chOff x="5204876" y="411801"/>
            <a:chExt cx="6176238" cy="593343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22C8A9-39A0-FE77-C185-9981720E0EE5}"/>
                </a:ext>
              </a:extLst>
            </p:cNvPr>
            <p:cNvSpPr txBox="1"/>
            <p:nvPr/>
          </p:nvSpPr>
          <p:spPr>
            <a:xfrm>
              <a:off x="5204876" y="411801"/>
              <a:ext cx="60944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lang="ru-RU" altLang="ru-RU" b="1" dirty="0">
                  <a:latin typeface="Montserrat" pitchFamily="2" charset="-52"/>
                </a:rPr>
                <a:t>П</a:t>
              </a:r>
              <a:r>
                <a:rPr kumimoji="0" lang="ru-RU" altLang="ru-RU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ontserrat" pitchFamily="2" charset="-52"/>
                </a:rPr>
                <a:t>роизводство </a:t>
              </a:r>
              <a:r>
                <a:rPr kumimoji="0" lang="ru-RU" altLang="ru-RU" sz="1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Montserrat" pitchFamily="2" charset="-52"/>
                </a:rPr>
                <a:t>экзосом</a:t>
              </a:r>
              <a:r>
                <a:rPr kumimoji="0" lang="ru-RU" altLang="ru-RU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ontserrat" pitchFamily="2" charset="-52"/>
                </a:rPr>
                <a:t> — это сложный</a:t>
              </a:r>
              <a:br>
                <a:rPr kumimoji="0" lang="ru-RU" altLang="ru-RU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ontserrat" pitchFamily="2" charset="-52"/>
                </a:rPr>
              </a:br>
              <a:r>
                <a:rPr kumimoji="0" lang="ru-RU" altLang="ru-RU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ontserrat" pitchFamily="2" charset="-52"/>
                </a:rPr>
                <a:t>и трудоемкий процесс</a:t>
              </a: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ontserrat" pitchFamily="2" charset="-52"/>
                </a:rPr>
                <a:t>. 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5C5B6E1-B059-3A20-4CC5-B295C4EAE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3838" y="3714854"/>
              <a:ext cx="4676238" cy="2630384"/>
            </a:xfrm>
            <a:prstGeom prst="roundRect">
              <a:avLst>
                <a:gd name="adj" fmla="val 6045"/>
              </a:avLst>
            </a:prstGeom>
            <a:effectLst>
              <a:outerShdw blurRad="114300" dist="38100" dir="2700000" algn="tl" rotWithShape="0">
                <a:prstClr val="black">
                  <a:alpha val="28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807E3E-DAEE-436B-76EA-1AA495D351D9}"/>
                </a:ext>
              </a:extLst>
            </p:cNvPr>
            <p:cNvSpPr txBox="1"/>
            <p:nvPr/>
          </p:nvSpPr>
          <p:spPr>
            <a:xfrm>
              <a:off x="5286638" y="1297549"/>
              <a:ext cx="60944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lang="ru-RU" altLang="ru-RU" dirty="0">
                  <a:latin typeface="Montserrat" pitchFamily="2" charset="-52"/>
                </a:rPr>
                <a:t>Чем дольше время производства, тем меньше активных </a:t>
              </a:r>
              <a:r>
                <a:rPr lang="ru-RU" altLang="ru-RU" dirty="0" err="1">
                  <a:latin typeface="Montserrat" pitchFamily="2" charset="-52"/>
                </a:rPr>
                <a:t>экзосом</a:t>
              </a:r>
              <a:r>
                <a:rPr lang="ru-RU" altLang="ru-RU" dirty="0">
                  <a:latin typeface="Montserrat" pitchFamily="2" charset="-52"/>
                </a:rPr>
                <a:t> вырабатывается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-5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44F01C-6749-2DD4-890C-1EA11ABCA49C}"/>
              </a:ext>
            </a:extLst>
          </p:cNvPr>
          <p:cNvSpPr txBox="1"/>
          <p:nvPr/>
        </p:nvSpPr>
        <p:spPr>
          <a:xfrm>
            <a:off x="5154076" y="2233777"/>
            <a:ext cx="66796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Montserrat" pitchFamily="2" charset="-52"/>
              </a:rPr>
              <a:t>С увеличением времени производства % </a:t>
            </a:r>
            <a:r>
              <a:rPr lang="ru-RU" dirty="0" err="1">
                <a:latin typeface="Montserrat" pitchFamily="2" charset="-52"/>
              </a:rPr>
              <a:t>экзосом</a:t>
            </a:r>
            <a:r>
              <a:rPr lang="ru-RU" dirty="0">
                <a:latin typeface="Montserrat" pitchFamily="2" charset="-52"/>
              </a:rPr>
              <a:t> в нефильтрованном материале уменьшается (растет мусор, </a:t>
            </a:r>
            <a:r>
              <a:rPr lang="ru-RU" dirty="0" err="1">
                <a:latin typeface="Montserrat" pitchFamily="2" charset="-52"/>
              </a:rPr>
              <a:t>неэкзосомный</a:t>
            </a:r>
            <a:r>
              <a:rPr lang="ru-RU" dirty="0">
                <a:latin typeface="Montserrat" pitchFamily="2" charset="-52"/>
              </a:rPr>
              <a:t> EV) из-за отсутствия стабильности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1268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E8BC0-B35B-B83A-CDE2-83304D98F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id="{4F944C66-1251-9C6E-9620-1FEA95295B5B}"/>
              </a:ext>
            </a:extLst>
          </p:cNvPr>
          <p:cNvSpPr/>
          <p:nvPr/>
        </p:nvSpPr>
        <p:spPr>
          <a:xfrm>
            <a:off x="9704836" y="5696398"/>
            <a:ext cx="2323204" cy="2323204"/>
          </a:xfrm>
          <a:prstGeom prst="ellipse">
            <a:avLst/>
          </a:prstGeom>
          <a:noFill/>
          <a:ln>
            <a:solidFill>
              <a:srgbClr val="003C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6C2C6B5-2849-86D5-29A9-3F7EEA39AD1F}"/>
              </a:ext>
            </a:extLst>
          </p:cNvPr>
          <p:cNvSpPr/>
          <p:nvPr/>
        </p:nvSpPr>
        <p:spPr>
          <a:xfrm>
            <a:off x="124362" y="121888"/>
            <a:ext cx="4676238" cy="6545611"/>
          </a:xfrm>
          <a:prstGeom prst="roundRect">
            <a:avLst>
              <a:gd name="adj" fmla="val 8271"/>
            </a:avLst>
          </a:prstGeom>
          <a:solidFill>
            <a:srgbClr val="900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F6E036-31B2-5758-2068-1B426EB12F60}"/>
              </a:ext>
            </a:extLst>
          </p:cNvPr>
          <p:cNvSpPr txBox="1"/>
          <p:nvPr/>
        </p:nvSpPr>
        <p:spPr>
          <a:xfrm>
            <a:off x="396076" y="371829"/>
            <a:ext cx="274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3600" b="1" i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МИФ №3</a:t>
            </a:r>
            <a:endParaRPr lang="ru-RU" sz="3600" b="1" i="1" dirty="0">
              <a:solidFill>
                <a:schemeClr val="bg1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427A2-6970-B259-C417-A3944E3E0580}"/>
              </a:ext>
            </a:extLst>
          </p:cNvPr>
          <p:cNvSpPr txBox="1"/>
          <p:nvPr/>
        </p:nvSpPr>
        <p:spPr>
          <a:xfrm>
            <a:off x="422496" y="3204538"/>
            <a:ext cx="4479697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32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Экзосомы</a:t>
            </a:r>
            <a:br>
              <a:rPr lang="ru-RU" altLang="ru-RU" sz="32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</a:br>
            <a:r>
              <a:rPr lang="ru-RU" altLang="ru-RU" sz="32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можно массово производить</a:t>
            </a:r>
            <a:br>
              <a:rPr lang="ru-RU" altLang="ru-RU" sz="32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</a:br>
            <a:r>
              <a:rPr lang="ru-RU" altLang="ru-RU" sz="32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с помощью</a:t>
            </a:r>
            <a:br>
              <a:rPr lang="ru-RU" altLang="ru-RU" sz="32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</a:br>
            <a:r>
              <a:rPr lang="ru-RU" altLang="ru-RU" sz="32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простых биотехнологий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E866657-C827-AD1B-2A72-32C90B93606E}"/>
              </a:ext>
            </a:extLst>
          </p:cNvPr>
          <p:cNvSpPr/>
          <p:nvPr/>
        </p:nvSpPr>
        <p:spPr>
          <a:xfrm>
            <a:off x="477838" y="1268101"/>
            <a:ext cx="1496224" cy="1496224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4F33265-AB98-637E-C978-9717A76CED0E}"/>
              </a:ext>
            </a:extLst>
          </p:cNvPr>
          <p:cNvCxnSpPr>
            <a:cxnSpLocks/>
          </p:cNvCxnSpPr>
          <p:nvPr/>
        </p:nvCxnSpPr>
        <p:spPr>
          <a:xfrm>
            <a:off x="1213250" y="2016213"/>
            <a:ext cx="0" cy="1093189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A5DBAC5-6665-E83F-AF0A-8222DD8480BC}"/>
              </a:ext>
            </a:extLst>
          </p:cNvPr>
          <p:cNvGrpSpPr/>
          <p:nvPr/>
        </p:nvGrpSpPr>
        <p:grpSpPr>
          <a:xfrm>
            <a:off x="5154076" y="473938"/>
            <a:ext cx="6099025" cy="5910123"/>
            <a:chOff x="5200327" y="449901"/>
            <a:chExt cx="6099025" cy="59101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D264FB-22DC-E0C3-7A4B-81A57A997BD2}"/>
                </a:ext>
              </a:extLst>
            </p:cNvPr>
            <p:cNvSpPr txBox="1"/>
            <p:nvPr/>
          </p:nvSpPr>
          <p:spPr>
            <a:xfrm>
              <a:off x="5204876" y="449901"/>
              <a:ext cx="6094476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ru-RU" altLang="ru-RU" b="1" dirty="0">
                  <a:latin typeface="Montserrat" pitchFamily="2" charset="-52"/>
                </a:rPr>
                <a:t>Производство </a:t>
              </a:r>
              <a:r>
                <a:rPr lang="ru-RU" altLang="ru-RU" b="1" dirty="0" err="1">
                  <a:latin typeface="Montserrat" pitchFamily="2" charset="-52"/>
                </a:rPr>
                <a:t>экзосом</a:t>
              </a:r>
              <a:r>
                <a:rPr lang="ru-RU" altLang="ru-RU" b="1" dirty="0">
                  <a:latin typeface="Montserrat" pitchFamily="2" charset="-52"/>
                </a:rPr>
                <a:t> требует высоких стандартов качества и контроля</a:t>
              </a:r>
              <a:r>
                <a:rPr lang="ru-RU" altLang="ru-RU" dirty="0">
                  <a:latin typeface="Montserrat" pitchFamily="2" charset="-52"/>
                </a:rPr>
                <a:t>, поскольку </a:t>
              </a:r>
              <a:r>
                <a:rPr lang="ru-RU" altLang="ru-RU" dirty="0" err="1">
                  <a:latin typeface="Montserrat" pitchFamily="2" charset="-52"/>
                </a:rPr>
                <a:t>экзосомы</a:t>
              </a:r>
              <a:r>
                <a:rPr lang="ru-RU" altLang="ru-RU" dirty="0">
                  <a:latin typeface="Montserrat" pitchFamily="2" charset="-52"/>
                </a:rPr>
                <a:t> должны быть очищены от возможных примесей и загрязнений, чтобы быть эффективными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A9CAC4-366D-13E9-BDA6-E2368CA5FB7E}"/>
                </a:ext>
              </a:extLst>
            </p:cNvPr>
            <p:cNvSpPr txBox="1"/>
            <p:nvPr/>
          </p:nvSpPr>
          <p:spPr>
            <a:xfrm>
              <a:off x="5200327" y="1847938"/>
              <a:ext cx="6094476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ru-RU" altLang="ru-RU" dirty="0">
                  <a:latin typeface="Montserrat" pitchFamily="2" charset="-52"/>
                </a:rPr>
                <a:t>Это значит, что для массового производства необходимо использование сложных технологий и методов, включая биореакторы</a:t>
              </a:r>
              <a:br>
                <a:rPr lang="ru-RU" altLang="ru-RU" dirty="0">
                  <a:latin typeface="Montserrat" pitchFamily="2" charset="-52"/>
                </a:rPr>
              </a:br>
              <a:r>
                <a:rPr lang="ru-RU" altLang="ru-RU" dirty="0">
                  <a:latin typeface="Montserrat" pitchFamily="2" charset="-52"/>
                </a:rPr>
                <a:t>и системы контроля за качеством. Не каждый  производитель может себе это позволить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BC5711A-3014-6B44-E2F5-BA47B5218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3838" y="3576104"/>
              <a:ext cx="5059362" cy="2783920"/>
            </a:xfrm>
            <a:prstGeom prst="roundRect">
              <a:avLst>
                <a:gd name="adj" fmla="val 6045"/>
              </a:avLst>
            </a:prstGeom>
            <a:effectLst>
              <a:outerShdw blurRad="114300" dist="38100" dir="2700000" algn="tl" rotWithShape="0">
                <a:prstClr val="black">
                  <a:alpha val="28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4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C8AAE6-51E1-CFF2-E83C-8D9D2D685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144" y="531750"/>
            <a:ext cx="599836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27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8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-</a:t>
            </a:r>
            <a:r>
              <a:rPr lang="ru-RU" sz="4800" b="1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4400" b="1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метод культивирования </a:t>
            </a:r>
            <a:r>
              <a:rPr lang="ru-RU" sz="44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(используют при производстве растительных </a:t>
            </a:r>
            <a:r>
              <a:rPr lang="ru-RU" sz="4400" kern="0" dirty="0" err="1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экзосом</a:t>
            </a:r>
            <a:r>
              <a:rPr lang="ru-RU" sz="44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) : культивируют клетки и собирают </a:t>
            </a:r>
            <a:r>
              <a:rPr lang="ru-RU" sz="4400" kern="0" dirty="0" err="1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экзосомы</a:t>
            </a:r>
            <a:r>
              <a:rPr lang="ru-RU" sz="44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секретируемые естественным путем. Этот метод имеет ограничения из-за тщательного и утомительного управления клеточными линиями. Каждый раз, когда клетка удваивается в культуре, ее называют клеточной линией (одна клетка = клеточная линия 1, 2 клетки = клеточная линия 2). Используя метод культивирования, одну клетку культивируют до 4-й или 5-й клеточной линии, а затем снова начинают с одной клетки и повторяют процесс, каждый раз собирая </a:t>
            </a:r>
            <a:r>
              <a:rPr lang="ru-RU" sz="4400" kern="0" dirty="0" err="1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экзосомы</a:t>
            </a:r>
            <a:r>
              <a:rPr lang="ru-RU" sz="44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секретируемые клетками. Они переходят только к 4-й или 5-й клеточной линии, потому что клетки меняются из поколения в поколение, изменяя количество и содержимое </a:t>
            </a:r>
            <a:r>
              <a:rPr lang="ru-RU" sz="4400" kern="0" dirty="0" err="1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экзосом</a:t>
            </a:r>
            <a:r>
              <a:rPr lang="ru-RU" sz="44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lang="ru-RU" sz="4400" b="1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Этот процесс может занять от 1 до 3 месяцев. </a:t>
            </a:r>
          </a:p>
          <a:p>
            <a:pPr marL="0" indent="0">
              <a:lnSpc>
                <a:spcPts val="27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400" b="1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-технология двойной фильтрации  </a:t>
            </a:r>
            <a:r>
              <a:rPr lang="ru-RU" sz="44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( метод очистки </a:t>
            </a:r>
            <a:r>
              <a:rPr lang="ru-RU" sz="4400" kern="0" dirty="0" err="1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экзосом</a:t>
            </a:r>
            <a:r>
              <a:rPr lang="ru-RU" sz="44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от примесей, путем  прохождения через фильтр)  может вызвать сдвиг, ухудшить чистоту конечного продукта. </a:t>
            </a:r>
          </a:p>
          <a:p>
            <a:pPr marL="0" indent="0">
              <a:lnSpc>
                <a:spcPts val="27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400" b="1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-Возникновение </a:t>
            </a:r>
            <a:r>
              <a:rPr lang="ru-RU" sz="4400" kern="0" dirty="0" err="1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апоптотических</a:t>
            </a:r>
            <a:r>
              <a:rPr lang="ru-RU" sz="44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тел и </a:t>
            </a:r>
            <a:r>
              <a:rPr lang="ru-RU" sz="4400" b="1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клеточного мусора </a:t>
            </a:r>
            <a:r>
              <a:rPr lang="ru-RU" sz="44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в результате гибели клеток, а также секреция </a:t>
            </a:r>
            <a:r>
              <a:rPr lang="ru-RU" sz="4400" kern="0" dirty="0" err="1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неэкзосомальных</a:t>
            </a:r>
            <a:r>
              <a:rPr lang="ru-RU" sz="44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4400" kern="0" dirty="0" err="1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микровезикул</a:t>
            </a:r>
            <a:r>
              <a:rPr lang="ru-RU" sz="44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является функцией времени- поэтому важно, что бы производство  было быстрым/коротким, что бы извлечь </a:t>
            </a:r>
            <a:r>
              <a:rPr lang="ru-RU" sz="4400" kern="0" dirty="0" err="1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экзосомы</a:t>
            </a:r>
            <a:r>
              <a:rPr lang="ru-RU" sz="44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как можно быстрее   не допуская увеличения количества этих примесей. </a:t>
            </a:r>
            <a:endParaRPr lang="ru-R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94937-8CF3-8C78-CCCE-3C217B5791BD}"/>
              </a:ext>
            </a:extLst>
          </p:cNvPr>
          <p:cNvSpPr txBox="1"/>
          <p:nvPr/>
        </p:nvSpPr>
        <p:spPr>
          <a:xfrm>
            <a:off x="515938" y="222451"/>
            <a:ext cx="64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Производство растительных </a:t>
            </a:r>
            <a:r>
              <a:rPr lang="ru-RU" b="1" dirty="0" err="1"/>
              <a:t>экзосом</a:t>
            </a:r>
            <a:r>
              <a:rPr lang="ru-RU" b="1" dirty="0"/>
              <a:t> 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EC2D55C-204A-913C-FD60-D5EADEAF1B57}"/>
              </a:ext>
            </a:extLst>
          </p:cNvPr>
          <p:cNvSpPr/>
          <p:nvPr/>
        </p:nvSpPr>
        <p:spPr>
          <a:xfrm>
            <a:off x="6318504" y="73898"/>
            <a:ext cx="5088214" cy="6545611"/>
          </a:xfrm>
          <a:prstGeom prst="roundRect">
            <a:avLst>
              <a:gd name="adj" fmla="val 8271"/>
            </a:avLst>
          </a:prstGeom>
          <a:solidFill>
            <a:srgbClr val="900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F428DF-6A73-92B1-8A14-D033C770BC7D}"/>
              </a:ext>
            </a:extLst>
          </p:cNvPr>
          <p:cNvSpPr txBox="1"/>
          <p:nvPr/>
        </p:nvSpPr>
        <p:spPr>
          <a:xfrm>
            <a:off x="6438194" y="323165"/>
            <a:ext cx="4968524" cy="6309420"/>
          </a:xfrm>
          <a:prstGeom prst="rect">
            <a:avLst/>
          </a:prstGeom>
          <a:solidFill>
            <a:srgbClr val="9000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ERSALESS </a:t>
            </a:r>
            <a:r>
              <a:rPr lang="ru-RU" b="1" dirty="0">
                <a:solidFill>
                  <a:schemeClr val="bg1"/>
                </a:solidFill>
              </a:rPr>
              <a:t> производственный процесс: 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Выделения клеток молоки или семенников  лосося и воздействия на них коротким импульсом ультразвука. Ультразвуковой стресс создает временные каналы в клеточных мембранах.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Через эти каналы вводим  в </a:t>
            </a:r>
            <a:r>
              <a:rPr lang="ru-RU" sz="1600" dirty="0" err="1">
                <a:solidFill>
                  <a:schemeClr val="bg1"/>
                </a:solidFill>
              </a:rPr>
              <a:t>экзосомы</a:t>
            </a:r>
            <a:r>
              <a:rPr lang="ru-RU" sz="1600" dirty="0">
                <a:solidFill>
                  <a:schemeClr val="bg1"/>
                </a:solidFill>
              </a:rPr>
              <a:t> определенные компоненты: 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для применения на коже мы используем среду стволовых клеток дермы лосося, поскольку наши исследования показывают, что она содержит большинство факторов, связанных с заживлением ран и противовоспалительным действием. Для применения на волосах мы используем среду эмбриональных стволовых клеток лосося, поскольку она содержит большинство факторов, связанных с омоложением волос.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Таким образом, механически вводя нужные соединения через каналы, созданные с помощью ультразвука, мы можем создавать индивидуальные </a:t>
            </a:r>
            <a:r>
              <a:rPr lang="ru-RU" sz="1600" dirty="0" err="1">
                <a:solidFill>
                  <a:schemeClr val="bg1"/>
                </a:solidFill>
              </a:rPr>
              <a:t>экзосомы</a:t>
            </a:r>
            <a:r>
              <a:rPr lang="ru-RU" sz="1600" dirty="0">
                <a:solidFill>
                  <a:schemeClr val="bg1"/>
                </a:solidFill>
              </a:rPr>
              <a:t>, адаптированные как для кожи, так и для волос.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21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A35EB-F6BF-924A-07CE-9173C9946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A41269D-43DD-4D30-97A1-415400D98A64}"/>
              </a:ext>
            </a:extLst>
          </p:cNvPr>
          <p:cNvGrpSpPr/>
          <p:nvPr/>
        </p:nvGrpSpPr>
        <p:grpSpPr>
          <a:xfrm>
            <a:off x="2327747" y="3946667"/>
            <a:ext cx="1431689" cy="1431688"/>
            <a:chOff x="2327747" y="3946667"/>
            <a:chExt cx="1431689" cy="1431688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D9380A4-473C-4B8C-9200-F7A0856FC7A5}"/>
                </a:ext>
              </a:extLst>
            </p:cNvPr>
            <p:cNvSpPr/>
            <p:nvPr/>
          </p:nvSpPr>
          <p:spPr>
            <a:xfrm>
              <a:off x="2587462" y="4373111"/>
              <a:ext cx="928323" cy="960486"/>
            </a:xfrm>
            <a:custGeom>
              <a:avLst/>
              <a:gdLst>
                <a:gd name="connsiteX0" fmla="*/ 0 w 1049405"/>
                <a:gd name="connsiteY0" fmla="*/ 0 h 1064304"/>
                <a:gd name="connsiteX1" fmla="*/ 1049405 w 1049405"/>
                <a:gd name="connsiteY1" fmla="*/ 0 h 1064304"/>
                <a:gd name="connsiteX2" fmla="*/ 1049405 w 1049405"/>
                <a:gd name="connsiteY2" fmla="*/ 1064304 h 1064304"/>
                <a:gd name="connsiteX3" fmla="*/ 0 w 1049405"/>
                <a:gd name="connsiteY3" fmla="*/ 1064304 h 1064304"/>
                <a:gd name="connsiteX4" fmla="*/ 0 w 1049405"/>
                <a:gd name="connsiteY4" fmla="*/ 0 h 1064304"/>
                <a:gd name="connsiteX0" fmla="*/ 8140 w 1049405"/>
                <a:gd name="connsiteY0" fmla="*/ 0 h 1064304"/>
                <a:gd name="connsiteX1" fmla="*/ 1049405 w 1049405"/>
                <a:gd name="connsiteY1" fmla="*/ 0 h 1064304"/>
                <a:gd name="connsiteX2" fmla="*/ 1049405 w 1049405"/>
                <a:gd name="connsiteY2" fmla="*/ 1064304 h 1064304"/>
                <a:gd name="connsiteX3" fmla="*/ 0 w 1049405"/>
                <a:gd name="connsiteY3" fmla="*/ 1064304 h 1064304"/>
                <a:gd name="connsiteX4" fmla="*/ 8140 w 1049405"/>
                <a:gd name="connsiteY4" fmla="*/ 0 h 1064304"/>
                <a:gd name="connsiteX0" fmla="*/ 10853 w 1052118"/>
                <a:gd name="connsiteY0" fmla="*/ 0 h 1064304"/>
                <a:gd name="connsiteX1" fmla="*/ 1052118 w 1052118"/>
                <a:gd name="connsiteY1" fmla="*/ 0 h 1064304"/>
                <a:gd name="connsiteX2" fmla="*/ 1052118 w 1052118"/>
                <a:gd name="connsiteY2" fmla="*/ 1064304 h 1064304"/>
                <a:gd name="connsiteX3" fmla="*/ 0 w 1052118"/>
                <a:gd name="connsiteY3" fmla="*/ 1058877 h 1064304"/>
                <a:gd name="connsiteX4" fmla="*/ 10853 w 1052118"/>
                <a:gd name="connsiteY4" fmla="*/ 0 h 1064304"/>
                <a:gd name="connsiteX0" fmla="*/ 307 w 1041572"/>
                <a:gd name="connsiteY0" fmla="*/ 0 h 1064304"/>
                <a:gd name="connsiteX1" fmla="*/ 1041572 w 1041572"/>
                <a:gd name="connsiteY1" fmla="*/ 0 h 1064304"/>
                <a:gd name="connsiteX2" fmla="*/ 1041572 w 1041572"/>
                <a:gd name="connsiteY2" fmla="*/ 1064304 h 1064304"/>
                <a:gd name="connsiteX3" fmla="*/ 11161 w 1041572"/>
                <a:gd name="connsiteY3" fmla="*/ 1058877 h 1064304"/>
                <a:gd name="connsiteX4" fmla="*/ 307 w 1041572"/>
                <a:gd name="connsiteY4" fmla="*/ 0 h 1064304"/>
                <a:gd name="connsiteX0" fmla="*/ 783 w 1042048"/>
                <a:gd name="connsiteY0" fmla="*/ 0 h 1064304"/>
                <a:gd name="connsiteX1" fmla="*/ 1042048 w 1042048"/>
                <a:gd name="connsiteY1" fmla="*/ 0 h 1064304"/>
                <a:gd name="connsiteX2" fmla="*/ 1042048 w 1042048"/>
                <a:gd name="connsiteY2" fmla="*/ 1064304 h 1064304"/>
                <a:gd name="connsiteX3" fmla="*/ 784 w 1042048"/>
                <a:gd name="connsiteY3" fmla="*/ 1058877 h 1064304"/>
                <a:gd name="connsiteX4" fmla="*/ 783 w 1042048"/>
                <a:gd name="connsiteY4" fmla="*/ 0 h 1064304"/>
                <a:gd name="connsiteX0" fmla="*/ 783 w 1042048"/>
                <a:gd name="connsiteY0" fmla="*/ 5426 h 1069730"/>
                <a:gd name="connsiteX1" fmla="*/ 1014914 w 1042048"/>
                <a:gd name="connsiteY1" fmla="*/ 0 h 1069730"/>
                <a:gd name="connsiteX2" fmla="*/ 1042048 w 1042048"/>
                <a:gd name="connsiteY2" fmla="*/ 1069730 h 1069730"/>
                <a:gd name="connsiteX3" fmla="*/ 784 w 1042048"/>
                <a:gd name="connsiteY3" fmla="*/ 1064303 h 1069730"/>
                <a:gd name="connsiteX4" fmla="*/ 783 w 1042048"/>
                <a:gd name="connsiteY4" fmla="*/ 5426 h 1069730"/>
                <a:gd name="connsiteX0" fmla="*/ 783 w 1036621"/>
                <a:gd name="connsiteY0" fmla="*/ 5426 h 1072443"/>
                <a:gd name="connsiteX1" fmla="*/ 1014914 w 1036621"/>
                <a:gd name="connsiteY1" fmla="*/ 0 h 1072443"/>
                <a:gd name="connsiteX2" fmla="*/ 1036621 w 1036621"/>
                <a:gd name="connsiteY2" fmla="*/ 1072443 h 1072443"/>
                <a:gd name="connsiteX3" fmla="*/ 784 w 1036621"/>
                <a:gd name="connsiteY3" fmla="*/ 1064303 h 1072443"/>
                <a:gd name="connsiteX4" fmla="*/ 783 w 1036621"/>
                <a:gd name="connsiteY4" fmla="*/ 5426 h 1072443"/>
                <a:gd name="connsiteX0" fmla="*/ 783 w 1033908"/>
                <a:gd name="connsiteY0" fmla="*/ 5426 h 1069730"/>
                <a:gd name="connsiteX1" fmla="*/ 1014914 w 1033908"/>
                <a:gd name="connsiteY1" fmla="*/ 0 h 1069730"/>
                <a:gd name="connsiteX2" fmla="*/ 1033908 w 1033908"/>
                <a:gd name="connsiteY2" fmla="*/ 1069730 h 1069730"/>
                <a:gd name="connsiteX3" fmla="*/ 784 w 1033908"/>
                <a:gd name="connsiteY3" fmla="*/ 1064303 h 1069730"/>
                <a:gd name="connsiteX4" fmla="*/ 783 w 1033908"/>
                <a:gd name="connsiteY4" fmla="*/ 5426 h 106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3908" h="1069730">
                  <a:moveTo>
                    <a:pt x="783" y="5426"/>
                  </a:moveTo>
                  <a:lnTo>
                    <a:pt x="1014914" y="0"/>
                  </a:lnTo>
                  <a:lnTo>
                    <a:pt x="1033908" y="1069730"/>
                  </a:lnTo>
                  <a:lnTo>
                    <a:pt x="784" y="1064303"/>
                  </a:lnTo>
                  <a:cubicBezTo>
                    <a:pt x="3497" y="709535"/>
                    <a:pt x="-1930" y="360194"/>
                    <a:pt x="783" y="54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B8BBA413-04C8-4DB8-8884-F1912D754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27747" y="3946667"/>
              <a:ext cx="1431689" cy="1431688"/>
            </a:xfrm>
            <a:custGeom>
              <a:avLst/>
              <a:gdLst>
                <a:gd name="connsiteX0" fmla="*/ 349148 w 1431689"/>
                <a:gd name="connsiteY0" fmla="*/ 317867 h 1431688"/>
                <a:gd name="connsiteX1" fmla="*/ 330550 w 1431689"/>
                <a:gd name="connsiteY1" fmla="*/ 336465 h 1431688"/>
                <a:gd name="connsiteX2" fmla="*/ 330550 w 1431689"/>
                <a:gd name="connsiteY2" fmla="*/ 410854 h 1431688"/>
                <a:gd name="connsiteX3" fmla="*/ 349148 w 1431689"/>
                <a:gd name="connsiteY3" fmla="*/ 429452 h 1431688"/>
                <a:gd name="connsiteX4" fmla="*/ 365022 w 1431689"/>
                <a:gd name="connsiteY4" fmla="*/ 429452 h 1431688"/>
                <a:gd name="connsiteX5" fmla="*/ 357270 w 1431689"/>
                <a:gd name="connsiteY5" fmla="*/ 431017 h 1431688"/>
                <a:gd name="connsiteX6" fmla="*/ 321728 w 1431689"/>
                <a:gd name="connsiteY6" fmla="*/ 484637 h 1431688"/>
                <a:gd name="connsiteX7" fmla="*/ 321728 w 1431689"/>
                <a:gd name="connsiteY7" fmla="*/ 1273119 h 1431688"/>
                <a:gd name="connsiteX8" fmla="*/ 379921 w 1431689"/>
                <a:gd name="connsiteY8" fmla="*/ 1331312 h 1431688"/>
                <a:gd name="connsiteX9" fmla="*/ 612685 w 1431689"/>
                <a:gd name="connsiteY9" fmla="*/ 1331312 h 1431688"/>
                <a:gd name="connsiteX10" fmla="*/ 670878 w 1431689"/>
                <a:gd name="connsiteY10" fmla="*/ 1273119 h 1431688"/>
                <a:gd name="connsiteX11" fmla="*/ 670878 w 1431689"/>
                <a:gd name="connsiteY11" fmla="*/ 484637 h 1431688"/>
                <a:gd name="connsiteX12" fmla="*/ 635336 w 1431689"/>
                <a:gd name="connsiteY12" fmla="*/ 431017 h 1431688"/>
                <a:gd name="connsiteX13" fmla="*/ 627584 w 1431689"/>
                <a:gd name="connsiteY13" fmla="*/ 429452 h 1431688"/>
                <a:gd name="connsiteX14" fmla="*/ 661102 w 1431689"/>
                <a:gd name="connsiteY14" fmla="*/ 429452 h 1431688"/>
                <a:gd name="connsiteX15" fmla="*/ 679700 w 1431689"/>
                <a:gd name="connsiteY15" fmla="*/ 410854 h 1431688"/>
                <a:gd name="connsiteX16" fmla="*/ 679700 w 1431689"/>
                <a:gd name="connsiteY16" fmla="*/ 336465 h 1431688"/>
                <a:gd name="connsiteX17" fmla="*/ 661102 w 1431689"/>
                <a:gd name="connsiteY17" fmla="*/ 317867 h 1431688"/>
                <a:gd name="connsiteX18" fmla="*/ 0 w 1431689"/>
                <a:gd name="connsiteY18" fmla="*/ 0 h 1431688"/>
                <a:gd name="connsiteX19" fmla="*/ 1431689 w 1431689"/>
                <a:gd name="connsiteY19" fmla="*/ 0 h 1431688"/>
                <a:gd name="connsiteX20" fmla="*/ 1431689 w 1431689"/>
                <a:gd name="connsiteY20" fmla="*/ 1431688 h 1431688"/>
                <a:gd name="connsiteX21" fmla="*/ 0 w 1431689"/>
                <a:gd name="connsiteY21" fmla="*/ 1431688 h 1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1689" h="1431688">
                  <a:moveTo>
                    <a:pt x="349148" y="317867"/>
                  </a:moveTo>
                  <a:cubicBezTo>
                    <a:pt x="338877" y="317867"/>
                    <a:pt x="330550" y="326194"/>
                    <a:pt x="330550" y="336465"/>
                  </a:cubicBezTo>
                  <a:lnTo>
                    <a:pt x="330550" y="410854"/>
                  </a:lnTo>
                  <a:cubicBezTo>
                    <a:pt x="330550" y="421125"/>
                    <a:pt x="338877" y="429452"/>
                    <a:pt x="349148" y="429452"/>
                  </a:cubicBezTo>
                  <a:lnTo>
                    <a:pt x="365022" y="429452"/>
                  </a:lnTo>
                  <a:lnTo>
                    <a:pt x="357270" y="431017"/>
                  </a:lnTo>
                  <a:cubicBezTo>
                    <a:pt x="336384" y="439852"/>
                    <a:pt x="321728" y="460533"/>
                    <a:pt x="321728" y="484637"/>
                  </a:cubicBezTo>
                  <a:lnTo>
                    <a:pt x="321728" y="1273119"/>
                  </a:lnTo>
                  <a:cubicBezTo>
                    <a:pt x="321728" y="1305258"/>
                    <a:pt x="347782" y="1331312"/>
                    <a:pt x="379921" y="1331312"/>
                  </a:cubicBezTo>
                  <a:lnTo>
                    <a:pt x="612685" y="1331312"/>
                  </a:lnTo>
                  <a:cubicBezTo>
                    <a:pt x="644824" y="1331312"/>
                    <a:pt x="670878" y="1305258"/>
                    <a:pt x="670878" y="1273119"/>
                  </a:cubicBezTo>
                  <a:lnTo>
                    <a:pt x="670878" y="484637"/>
                  </a:lnTo>
                  <a:cubicBezTo>
                    <a:pt x="670878" y="460533"/>
                    <a:pt x="656223" y="439852"/>
                    <a:pt x="635336" y="431017"/>
                  </a:cubicBezTo>
                  <a:lnTo>
                    <a:pt x="627584" y="429452"/>
                  </a:lnTo>
                  <a:lnTo>
                    <a:pt x="661102" y="429452"/>
                  </a:lnTo>
                  <a:cubicBezTo>
                    <a:pt x="671373" y="429452"/>
                    <a:pt x="679700" y="421125"/>
                    <a:pt x="679700" y="410854"/>
                  </a:cubicBezTo>
                  <a:lnTo>
                    <a:pt x="679700" y="336465"/>
                  </a:lnTo>
                  <a:cubicBezTo>
                    <a:pt x="679700" y="326194"/>
                    <a:pt x="671373" y="317867"/>
                    <a:pt x="661102" y="317867"/>
                  </a:cubicBezTo>
                  <a:close/>
                  <a:moveTo>
                    <a:pt x="0" y="0"/>
                  </a:moveTo>
                  <a:lnTo>
                    <a:pt x="1431689" y="0"/>
                  </a:lnTo>
                  <a:lnTo>
                    <a:pt x="1431689" y="1431688"/>
                  </a:lnTo>
                  <a:lnTo>
                    <a:pt x="0" y="1431688"/>
                  </a:lnTo>
                  <a:close/>
                </a:path>
              </a:pathLst>
            </a:cu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48EA80-6370-F001-DEA6-A5F84C2CBC31}"/>
              </a:ext>
            </a:extLst>
          </p:cNvPr>
          <p:cNvSpPr/>
          <p:nvPr/>
        </p:nvSpPr>
        <p:spPr>
          <a:xfrm>
            <a:off x="13277355" y="-3446540"/>
            <a:ext cx="4505898" cy="27597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Надо на 1 слайд, </a:t>
            </a:r>
            <a:r>
              <a:rPr lang="ru-RU" dirty="0" err="1"/>
              <a:t>каке</a:t>
            </a:r>
            <a:r>
              <a:rPr lang="ru-RU" dirty="0"/>
              <a:t>-то элементы можно убрать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E20C08-E649-4CD6-B2FD-568365875FAA}"/>
              </a:ext>
            </a:extLst>
          </p:cNvPr>
          <p:cNvSpPr txBox="1"/>
          <p:nvPr/>
        </p:nvSpPr>
        <p:spPr>
          <a:xfrm>
            <a:off x="1406425" y="153177"/>
            <a:ext cx="9717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prstClr val="black"/>
                </a:solidFill>
                <a:latin typeface="Montserrat" panose="00000500000000000000" pitchFamily="2" charset="-52"/>
              </a:rPr>
              <a:t>Создание </a:t>
            </a:r>
            <a:r>
              <a:rPr lang="ru-RU" sz="3600" b="1" dirty="0" err="1">
                <a:solidFill>
                  <a:prstClr val="black"/>
                </a:solidFill>
                <a:latin typeface="Montserrat" panose="00000500000000000000" pitchFamily="2" charset="-52"/>
              </a:rPr>
              <a:t>экзосом</a:t>
            </a:r>
            <a:r>
              <a:rPr lang="ru-RU" sz="3600" b="1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Montserrat" panose="00000500000000000000" pitchFamily="2" charset="-52"/>
              </a:rPr>
              <a:t>Ersaless</a:t>
            </a:r>
            <a:r>
              <a:rPr lang="en-US" sz="3600" b="1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Montserrat" panose="00000500000000000000" pitchFamily="2" charset="-52"/>
              </a:rPr>
              <a:t> для кожи.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D555C9-81D0-4219-9115-F646B0B9B71D}"/>
              </a:ext>
            </a:extLst>
          </p:cNvPr>
          <p:cNvSpPr txBox="1"/>
          <p:nvPr/>
        </p:nvSpPr>
        <p:spPr>
          <a:xfrm>
            <a:off x="9151345" y="2549163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  <a:latin typeface="Montserrat" panose="00000500000000000000" pitchFamily="2" charset="-52"/>
              </a:rPr>
              <a:t>5 000 000 000 </a:t>
            </a:r>
          </a:p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  <a:latin typeface="Montserrat" panose="00000500000000000000" pitchFamily="2" charset="-52"/>
              </a:rPr>
              <a:t>активных </a:t>
            </a:r>
            <a:r>
              <a:rPr lang="ru-RU" sz="2000" dirty="0" err="1">
                <a:solidFill>
                  <a:prstClr val="black"/>
                </a:solidFill>
                <a:latin typeface="Montserrat" panose="00000500000000000000" pitchFamily="2" charset="-52"/>
              </a:rPr>
              <a:t>экзосом</a:t>
            </a:r>
            <a:r>
              <a:rPr lang="ru-RU" sz="2000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DD5D5BD-D75F-4964-84D2-972D47F5A5D5}"/>
              </a:ext>
            </a:extLst>
          </p:cNvPr>
          <p:cNvSpPr/>
          <p:nvPr/>
        </p:nvSpPr>
        <p:spPr>
          <a:xfrm>
            <a:off x="423283" y="1640360"/>
            <a:ext cx="938784" cy="9387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1AFA49-959E-497F-9EF6-F3AB0CF6A3CA}"/>
              </a:ext>
            </a:extLst>
          </p:cNvPr>
          <p:cNvSpPr txBox="1"/>
          <p:nvPr/>
        </p:nvSpPr>
        <p:spPr>
          <a:xfrm>
            <a:off x="573067" y="1694253"/>
            <a:ext cx="254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</a:rPr>
              <a:t>Специальная технология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13CED37-28AC-47A3-8153-1042A33D5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9" y="5140938"/>
            <a:ext cx="960651" cy="960651"/>
          </a:xfrm>
          <a:prstGeom prst="rect">
            <a:avLst/>
          </a:prstGeom>
        </p:spPr>
      </p:pic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BE4F2114-6FED-4BAA-93A1-E674DFD311B0}"/>
              </a:ext>
            </a:extLst>
          </p:cNvPr>
          <p:cNvCxnSpPr>
            <a:cxnSpLocks/>
          </p:cNvCxnSpPr>
          <p:nvPr/>
        </p:nvCxnSpPr>
        <p:spPr>
          <a:xfrm flipV="1">
            <a:off x="1587805" y="4783948"/>
            <a:ext cx="806904" cy="573020"/>
          </a:xfrm>
          <a:prstGeom prst="bentConnector3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3A45FC8-9734-4F90-B16E-7514BBC82F49}"/>
              </a:ext>
            </a:extLst>
          </p:cNvPr>
          <p:cNvGrpSpPr/>
          <p:nvPr/>
        </p:nvGrpSpPr>
        <p:grpSpPr>
          <a:xfrm rot="19709885">
            <a:off x="3131307" y="4905413"/>
            <a:ext cx="367341" cy="341504"/>
            <a:chOff x="12995872" y="5264395"/>
            <a:chExt cx="409122" cy="380346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78D4319-EA2A-474A-9E61-60F318DBA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5872" y="5327227"/>
              <a:ext cx="317514" cy="317514"/>
            </a:xfrm>
            <a:prstGeom prst="rect">
              <a:avLst/>
            </a:prstGeom>
          </p:spPr>
        </p:pic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DA4ADADC-A8AE-4AC8-9410-541967A0A52D}"/>
                </a:ext>
              </a:extLst>
            </p:cNvPr>
            <p:cNvSpPr/>
            <p:nvPr/>
          </p:nvSpPr>
          <p:spPr>
            <a:xfrm>
              <a:off x="13208574" y="5311782"/>
              <a:ext cx="102904" cy="91440"/>
            </a:xfrm>
            <a:custGeom>
              <a:avLst/>
              <a:gdLst>
                <a:gd name="connsiteX0" fmla="*/ 7654 w 102904"/>
                <a:gd name="connsiteY0" fmla="*/ 0 h 91440"/>
                <a:gd name="connsiteX1" fmla="*/ 7654 w 102904"/>
                <a:gd name="connsiteY1" fmla="*/ 0 h 91440"/>
                <a:gd name="connsiteX2" fmla="*/ 3844 w 102904"/>
                <a:gd name="connsiteY2" fmla="*/ 34290 h 91440"/>
                <a:gd name="connsiteX3" fmla="*/ 34 w 102904"/>
                <a:gd name="connsiteY3" fmla="*/ 49530 h 91440"/>
                <a:gd name="connsiteX4" fmla="*/ 1939 w 102904"/>
                <a:gd name="connsiteY4" fmla="*/ 62865 h 91440"/>
                <a:gd name="connsiteX5" fmla="*/ 1939 w 102904"/>
                <a:gd name="connsiteY5" fmla="*/ 66675 h 91440"/>
                <a:gd name="connsiteX6" fmla="*/ 13369 w 102904"/>
                <a:gd name="connsiteY6" fmla="*/ 85725 h 91440"/>
                <a:gd name="connsiteX7" fmla="*/ 43849 w 102904"/>
                <a:gd name="connsiteY7" fmla="*/ 91440 h 91440"/>
                <a:gd name="connsiteX8" fmla="*/ 102904 w 102904"/>
                <a:gd name="connsiteY8" fmla="*/ 74295 h 91440"/>
                <a:gd name="connsiteX9" fmla="*/ 83854 w 102904"/>
                <a:gd name="connsiteY9" fmla="*/ 40005 h 91440"/>
                <a:gd name="connsiteX10" fmla="*/ 60994 w 102904"/>
                <a:gd name="connsiteY10" fmla="*/ 9525 h 91440"/>
                <a:gd name="connsiteX11" fmla="*/ 7654 w 102904"/>
                <a:gd name="connsiteY11" fmla="*/ 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04" h="91440">
                  <a:moveTo>
                    <a:pt x="7654" y="0"/>
                  </a:moveTo>
                  <a:lnTo>
                    <a:pt x="7654" y="0"/>
                  </a:lnTo>
                  <a:cubicBezTo>
                    <a:pt x="6384" y="11430"/>
                    <a:pt x="5593" y="22923"/>
                    <a:pt x="3844" y="34290"/>
                  </a:cubicBezTo>
                  <a:cubicBezTo>
                    <a:pt x="3048" y="39465"/>
                    <a:pt x="382" y="44305"/>
                    <a:pt x="34" y="49530"/>
                  </a:cubicBezTo>
                  <a:cubicBezTo>
                    <a:pt x="-265" y="54010"/>
                    <a:pt x="1443" y="58402"/>
                    <a:pt x="1939" y="62865"/>
                  </a:cubicBezTo>
                  <a:cubicBezTo>
                    <a:pt x="2079" y="64127"/>
                    <a:pt x="1939" y="65405"/>
                    <a:pt x="1939" y="66675"/>
                  </a:cubicBezTo>
                  <a:lnTo>
                    <a:pt x="13369" y="85725"/>
                  </a:lnTo>
                  <a:lnTo>
                    <a:pt x="43849" y="91440"/>
                  </a:lnTo>
                  <a:lnTo>
                    <a:pt x="102904" y="74295"/>
                  </a:lnTo>
                  <a:lnTo>
                    <a:pt x="83854" y="40005"/>
                  </a:lnTo>
                  <a:lnTo>
                    <a:pt x="60994" y="9525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857FD54A-E6A2-4B3B-8D5F-31E0A74172A5}"/>
                </a:ext>
              </a:extLst>
            </p:cNvPr>
            <p:cNvSpPr/>
            <p:nvPr/>
          </p:nvSpPr>
          <p:spPr>
            <a:xfrm rot="19141746" flipH="1" flipV="1">
              <a:off x="13192126" y="52815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C3B6B371-B4F5-4E6C-A34F-36CB49A417FF}"/>
                </a:ext>
              </a:extLst>
            </p:cNvPr>
            <p:cNvSpPr/>
            <p:nvPr/>
          </p:nvSpPr>
          <p:spPr>
            <a:xfrm rot="19141746" flipH="1" flipV="1">
              <a:off x="13256371" y="53366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02FDEF16-D456-4005-A209-7CECFBFCFC35}"/>
                </a:ext>
              </a:extLst>
            </p:cNvPr>
            <p:cNvSpPr/>
            <p:nvPr/>
          </p:nvSpPr>
          <p:spPr>
            <a:xfrm rot="19141746" flipH="1" flipV="1">
              <a:off x="13282207" y="526439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D45B3A6A-16F2-4533-AF95-EBA7D90D7D15}"/>
                </a:ext>
              </a:extLst>
            </p:cNvPr>
            <p:cNvSpPr/>
            <p:nvPr/>
          </p:nvSpPr>
          <p:spPr>
            <a:xfrm rot="19141746" flipH="1" flipV="1">
              <a:off x="13359275" y="533842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96DE9427-AA80-4465-9777-DB4A3D1BE72F}"/>
                </a:ext>
              </a:extLst>
            </p:cNvPr>
            <p:cNvSpPr/>
            <p:nvPr/>
          </p:nvSpPr>
          <p:spPr>
            <a:xfrm rot="19141746" flipH="1" flipV="1">
              <a:off x="13327026" y="54088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8DB83BDB-3CBB-4098-A7BB-DD13C8502F96}"/>
                </a:ext>
              </a:extLst>
            </p:cNvPr>
            <p:cNvSpPr/>
            <p:nvPr/>
          </p:nvSpPr>
          <p:spPr>
            <a:xfrm rot="19141746" flipH="1" flipV="1">
              <a:off x="13308776" y="531950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3F07E28-221B-4AE5-B6B7-8A4C28AD2A81}"/>
              </a:ext>
            </a:extLst>
          </p:cNvPr>
          <p:cNvGrpSpPr/>
          <p:nvPr/>
        </p:nvGrpSpPr>
        <p:grpSpPr>
          <a:xfrm rot="9621913">
            <a:off x="2962730" y="4438624"/>
            <a:ext cx="367341" cy="341504"/>
            <a:chOff x="12995872" y="5264395"/>
            <a:chExt cx="409122" cy="380346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D24BB3D-20B4-45F2-B893-ECFBE9268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5872" y="5327227"/>
              <a:ext cx="317514" cy="317514"/>
            </a:xfrm>
            <a:prstGeom prst="rect">
              <a:avLst/>
            </a:prstGeom>
          </p:spPr>
        </p:pic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C5E59BAF-F36C-41F7-8B3F-5CE2F1D1D1E4}"/>
                </a:ext>
              </a:extLst>
            </p:cNvPr>
            <p:cNvSpPr/>
            <p:nvPr/>
          </p:nvSpPr>
          <p:spPr>
            <a:xfrm>
              <a:off x="13208574" y="5311782"/>
              <a:ext cx="102904" cy="91440"/>
            </a:xfrm>
            <a:custGeom>
              <a:avLst/>
              <a:gdLst>
                <a:gd name="connsiteX0" fmla="*/ 7654 w 102904"/>
                <a:gd name="connsiteY0" fmla="*/ 0 h 91440"/>
                <a:gd name="connsiteX1" fmla="*/ 7654 w 102904"/>
                <a:gd name="connsiteY1" fmla="*/ 0 h 91440"/>
                <a:gd name="connsiteX2" fmla="*/ 3844 w 102904"/>
                <a:gd name="connsiteY2" fmla="*/ 34290 h 91440"/>
                <a:gd name="connsiteX3" fmla="*/ 34 w 102904"/>
                <a:gd name="connsiteY3" fmla="*/ 49530 h 91440"/>
                <a:gd name="connsiteX4" fmla="*/ 1939 w 102904"/>
                <a:gd name="connsiteY4" fmla="*/ 62865 h 91440"/>
                <a:gd name="connsiteX5" fmla="*/ 1939 w 102904"/>
                <a:gd name="connsiteY5" fmla="*/ 66675 h 91440"/>
                <a:gd name="connsiteX6" fmla="*/ 13369 w 102904"/>
                <a:gd name="connsiteY6" fmla="*/ 85725 h 91440"/>
                <a:gd name="connsiteX7" fmla="*/ 43849 w 102904"/>
                <a:gd name="connsiteY7" fmla="*/ 91440 h 91440"/>
                <a:gd name="connsiteX8" fmla="*/ 102904 w 102904"/>
                <a:gd name="connsiteY8" fmla="*/ 74295 h 91440"/>
                <a:gd name="connsiteX9" fmla="*/ 83854 w 102904"/>
                <a:gd name="connsiteY9" fmla="*/ 40005 h 91440"/>
                <a:gd name="connsiteX10" fmla="*/ 60994 w 102904"/>
                <a:gd name="connsiteY10" fmla="*/ 9525 h 91440"/>
                <a:gd name="connsiteX11" fmla="*/ 7654 w 102904"/>
                <a:gd name="connsiteY11" fmla="*/ 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04" h="91440">
                  <a:moveTo>
                    <a:pt x="7654" y="0"/>
                  </a:moveTo>
                  <a:lnTo>
                    <a:pt x="7654" y="0"/>
                  </a:lnTo>
                  <a:cubicBezTo>
                    <a:pt x="6384" y="11430"/>
                    <a:pt x="5593" y="22923"/>
                    <a:pt x="3844" y="34290"/>
                  </a:cubicBezTo>
                  <a:cubicBezTo>
                    <a:pt x="3048" y="39465"/>
                    <a:pt x="382" y="44305"/>
                    <a:pt x="34" y="49530"/>
                  </a:cubicBezTo>
                  <a:cubicBezTo>
                    <a:pt x="-265" y="54010"/>
                    <a:pt x="1443" y="58402"/>
                    <a:pt x="1939" y="62865"/>
                  </a:cubicBezTo>
                  <a:cubicBezTo>
                    <a:pt x="2079" y="64127"/>
                    <a:pt x="1939" y="65405"/>
                    <a:pt x="1939" y="66675"/>
                  </a:cubicBezTo>
                  <a:lnTo>
                    <a:pt x="13369" y="85725"/>
                  </a:lnTo>
                  <a:lnTo>
                    <a:pt x="43849" y="91440"/>
                  </a:lnTo>
                  <a:lnTo>
                    <a:pt x="102904" y="74295"/>
                  </a:lnTo>
                  <a:lnTo>
                    <a:pt x="83854" y="40005"/>
                  </a:lnTo>
                  <a:lnTo>
                    <a:pt x="60994" y="9525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3738EB2D-EBA0-471D-ABE1-A7EC059ABAF8}"/>
                </a:ext>
              </a:extLst>
            </p:cNvPr>
            <p:cNvSpPr/>
            <p:nvPr/>
          </p:nvSpPr>
          <p:spPr>
            <a:xfrm rot="19141746" flipH="1" flipV="1">
              <a:off x="13192126" y="52815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F98313E4-FE04-4B5A-84C1-D5F41358814E}"/>
                </a:ext>
              </a:extLst>
            </p:cNvPr>
            <p:cNvSpPr/>
            <p:nvPr/>
          </p:nvSpPr>
          <p:spPr>
            <a:xfrm rot="19141746" flipH="1" flipV="1">
              <a:off x="13256371" y="53366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DAACCD09-BF3A-4303-B10C-CA5E3495F055}"/>
                </a:ext>
              </a:extLst>
            </p:cNvPr>
            <p:cNvSpPr/>
            <p:nvPr/>
          </p:nvSpPr>
          <p:spPr>
            <a:xfrm rot="19141746" flipH="1" flipV="1">
              <a:off x="13282207" y="526439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7FA1EE71-3DB3-43E4-8B54-2C94451B40C9}"/>
                </a:ext>
              </a:extLst>
            </p:cNvPr>
            <p:cNvSpPr/>
            <p:nvPr/>
          </p:nvSpPr>
          <p:spPr>
            <a:xfrm rot="19141746" flipH="1" flipV="1">
              <a:off x="13359275" y="533842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68EF6D52-1E0D-4CF1-ACB9-2C467DE0E150}"/>
                </a:ext>
              </a:extLst>
            </p:cNvPr>
            <p:cNvSpPr/>
            <p:nvPr/>
          </p:nvSpPr>
          <p:spPr>
            <a:xfrm rot="19141746" flipH="1" flipV="1">
              <a:off x="13327026" y="54088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EC94BDA6-02C1-4A0E-B1FD-76F78955D0FD}"/>
                </a:ext>
              </a:extLst>
            </p:cNvPr>
            <p:cNvSpPr/>
            <p:nvPr/>
          </p:nvSpPr>
          <p:spPr>
            <a:xfrm rot="19141746" flipH="1" flipV="1">
              <a:off x="13308776" y="531950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EE02205-5010-424E-8976-1B86513322FE}"/>
              </a:ext>
            </a:extLst>
          </p:cNvPr>
          <p:cNvGrpSpPr/>
          <p:nvPr/>
        </p:nvGrpSpPr>
        <p:grpSpPr>
          <a:xfrm rot="15358521">
            <a:off x="2629583" y="4866680"/>
            <a:ext cx="367341" cy="341504"/>
            <a:chOff x="12995872" y="5264395"/>
            <a:chExt cx="409122" cy="380346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0C8D9D3A-41B0-4BB6-9FE3-63E160856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5872" y="5327227"/>
              <a:ext cx="317514" cy="317514"/>
            </a:xfrm>
            <a:prstGeom prst="rect">
              <a:avLst/>
            </a:prstGeom>
          </p:spPr>
        </p:pic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071E2881-F051-4FAE-93F1-CA6F1EBEED7F}"/>
                </a:ext>
              </a:extLst>
            </p:cNvPr>
            <p:cNvSpPr/>
            <p:nvPr/>
          </p:nvSpPr>
          <p:spPr>
            <a:xfrm>
              <a:off x="13208574" y="5311782"/>
              <a:ext cx="102904" cy="91440"/>
            </a:xfrm>
            <a:custGeom>
              <a:avLst/>
              <a:gdLst>
                <a:gd name="connsiteX0" fmla="*/ 7654 w 102904"/>
                <a:gd name="connsiteY0" fmla="*/ 0 h 91440"/>
                <a:gd name="connsiteX1" fmla="*/ 7654 w 102904"/>
                <a:gd name="connsiteY1" fmla="*/ 0 h 91440"/>
                <a:gd name="connsiteX2" fmla="*/ 3844 w 102904"/>
                <a:gd name="connsiteY2" fmla="*/ 34290 h 91440"/>
                <a:gd name="connsiteX3" fmla="*/ 34 w 102904"/>
                <a:gd name="connsiteY3" fmla="*/ 49530 h 91440"/>
                <a:gd name="connsiteX4" fmla="*/ 1939 w 102904"/>
                <a:gd name="connsiteY4" fmla="*/ 62865 h 91440"/>
                <a:gd name="connsiteX5" fmla="*/ 1939 w 102904"/>
                <a:gd name="connsiteY5" fmla="*/ 66675 h 91440"/>
                <a:gd name="connsiteX6" fmla="*/ 13369 w 102904"/>
                <a:gd name="connsiteY6" fmla="*/ 85725 h 91440"/>
                <a:gd name="connsiteX7" fmla="*/ 43849 w 102904"/>
                <a:gd name="connsiteY7" fmla="*/ 91440 h 91440"/>
                <a:gd name="connsiteX8" fmla="*/ 102904 w 102904"/>
                <a:gd name="connsiteY8" fmla="*/ 74295 h 91440"/>
                <a:gd name="connsiteX9" fmla="*/ 83854 w 102904"/>
                <a:gd name="connsiteY9" fmla="*/ 40005 h 91440"/>
                <a:gd name="connsiteX10" fmla="*/ 60994 w 102904"/>
                <a:gd name="connsiteY10" fmla="*/ 9525 h 91440"/>
                <a:gd name="connsiteX11" fmla="*/ 7654 w 102904"/>
                <a:gd name="connsiteY11" fmla="*/ 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04" h="91440">
                  <a:moveTo>
                    <a:pt x="7654" y="0"/>
                  </a:moveTo>
                  <a:lnTo>
                    <a:pt x="7654" y="0"/>
                  </a:lnTo>
                  <a:cubicBezTo>
                    <a:pt x="6384" y="11430"/>
                    <a:pt x="5593" y="22923"/>
                    <a:pt x="3844" y="34290"/>
                  </a:cubicBezTo>
                  <a:cubicBezTo>
                    <a:pt x="3048" y="39465"/>
                    <a:pt x="382" y="44305"/>
                    <a:pt x="34" y="49530"/>
                  </a:cubicBezTo>
                  <a:cubicBezTo>
                    <a:pt x="-265" y="54010"/>
                    <a:pt x="1443" y="58402"/>
                    <a:pt x="1939" y="62865"/>
                  </a:cubicBezTo>
                  <a:cubicBezTo>
                    <a:pt x="2079" y="64127"/>
                    <a:pt x="1939" y="65405"/>
                    <a:pt x="1939" y="66675"/>
                  </a:cubicBezTo>
                  <a:lnTo>
                    <a:pt x="13369" y="85725"/>
                  </a:lnTo>
                  <a:lnTo>
                    <a:pt x="43849" y="91440"/>
                  </a:lnTo>
                  <a:lnTo>
                    <a:pt x="102904" y="74295"/>
                  </a:lnTo>
                  <a:lnTo>
                    <a:pt x="83854" y="40005"/>
                  </a:lnTo>
                  <a:lnTo>
                    <a:pt x="60994" y="9525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D0D22962-7106-475B-B684-9C90F51A0A3B}"/>
                </a:ext>
              </a:extLst>
            </p:cNvPr>
            <p:cNvSpPr/>
            <p:nvPr/>
          </p:nvSpPr>
          <p:spPr>
            <a:xfrm rot="19141746" flipH="1" flipV="1">
              <a:off x="13192126" y="52815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BD3DD20A-2158-4B3E-A3EC-2DCA2A41812C}"/>
                </a:ext>
              </a:extLst>
            </p:cNvPr>
            <p:cNvSpPr/>
            <p:nvPr/>
          </p:nvSpPr>
          <p:spPr>
            <a:xfrm rot="19141746" flipH="1" flipV="1">
              <a:off x="13256371" y="53366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72E1D2E1-CAD0-48BB-A58E-256388A6D466}"/>
                </a:ext>
              </a:extLst>
            </p:cNvPr>
            <p:cNvSpPr/>
            <p:nvPr/>
          </p:nvSpPr>
          <p:spPr>
            <a:xfrm rot="19141746" flipH="1" flipV="1">
              <a:off x="13282207" y="526439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20B17228-48C3-41DA-A527-5A8593A21DBC}"/>
                </a:ext>
              </a:extLst>
            </p:cNvPr>
            <p:cNvSpPr/>
            <p:nvPr/>
          </p:nvSpPr>
          <p:spPr>
            <a:xfrm rot="19141746" flipH="1" flipV="1">
              <a:off x="13359275" y="533842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F9964F3-FFDA-4B8C-98CA-E5E6F3A400E9}"/>
                </a:ext>
              </a:extLst>
            </p:cNvPr>
            <p:cNvSpPr/>
            <p:nvPr/>
          </p:nvSpPr>
          <p:spPr>
            <a:xfrm rot="19141746" flipH="1" flipV="1">
              <a:off x="13327026" y="54088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4CE0C2AD-7549-4A28-AA4F-AF7F1D429C02}"/>
                </a:ext>
              </a:extLst>
            </p:cNvPr>
            <p:cNvSpPr/>
            <p:nvPr/>
          </p:nvSpPr>
          <p:spPr>
            <a:xfrm rot="19141746" flipH="1" flipV="1">
              <a:off x="13308776" y="531950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97AB2D3-4933-4FE7-8DD7-CA0632EBF0C6}"/>
              </a:ext>
            </a:extLst>
          </p:cNvPr>
          <p:cNvSpPr txBox="1"/>
          <p:nvPr/>
        </p:nvSpPr>
        <p:spPr>
          <a:xfrm>
            <a:off x="313315" y="4124771"/>
            <a:ext cx="1278246" cy="469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Молоки лосося</a:t>
            </a:r>
          </a:p>
        </p:txBody>
      </p:sp>
      <p:pic>
        <p:nvPicPr>
          <p:cNvPr id="57" name="Picture 2" descr="Жареные молоки лососевых рыб">
            <a:extLst>
              <a:ext uri="{FF2B5EF4-FFF2-40B4-BE49-F238E27FC236}">
                <a16:creationId xmlns:a16="http://schemas.microsoft.com/office/drawing/2014/main" id="{D0FB765A-DCCA-4B0C-A98C-72C5C580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5" y="4434996"/>
            <a:ext cx="887568" cy="6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Изображение выглядит как рыба, Рыбные продукты, Плавник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140CEC4-83BA-4566-B10A-51E73BB5C1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75040" y="3379959"/>
            <a:ext cx="1712000" cy="92105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2DBC76E-E8DA-412D-922D-B75EB54028BF}"/>
              </a:ext>
            </a:extLst>
          </p:cNvPr>
          <p:cNvGrpSpPr/>
          <p:nvPr/>
        </p:nvGrpSpPr>
        <p:grpSpPr>
          <a:xfrm>
            <a:off x="4735115" y="3298823"/>
            <a:ext cx="3546931" cy="2721630"/>
            <a:chOff x="4735115" y="3298823"/>
            <a:chExt cx="3546931" cy="2721630"/>
          </a:xfrm>
        </p:grpSpPr>
        <p:sp>
          <p:nvSpPr>
            <p:cNvPr id="141" name="Прямоугольник: скругленные верхние углы 140">
              <a:extLst>
                <a:ext uri="{FF2B5EF4-FFF2-40B4-BE49-F238E27FC236}">
                  <a16:creationId xmlns:a16="http://schemas.microsoft.com/office/drawing/2014/main" id="{56E4FF0C-D521-431B-BE67-1188B9349B0B}"/>
                </a:ext>
              </a:extLst>
            </p:cNvPr>
            <p:cNvSpPr/>
            <p:nvPr/>
          </p:nvSpPr>
          <p:spPr>
            <a:xfrm>
              <a:off x="4741133" y="4017966"/>
              <a:ext cx="3540913" cy="2002487"/>
            </a:xfrm>
            <a:prstGeom prst="round2SameRect">
              <a:avLst>
                <a:gd name="adj1" fmla="val 58"/>
                <a:gd name="adj2" fmla="val 702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23FAE5F7-2B8F-44E9-84AA-0AA8812C2148}"/>
                </a:ext>
              </a:extLst>
            </p:cNvPr>
            <p:cNvSpPr/>
            <p:nvPr/>
          </p:nvSpPr>
          <p:spPr>
            <a:xfrm>
              <a:off x="4735115" y="3298823"/>
              <a:ext cx="3546647" cy="2721630"/>
            </a:xfrm>
            <a:prstGeom prst="roundRect">
              <a:avLst>
                <a:gd name="adj" fmla="val 7464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D7FDA0B7-1940-4749-91D1-0E78AF5CDC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7281" y="4549718"/>
            <a:ext cx="526304" cy="52630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479400E-EC7D-42AF-BE61-41D91CC5EB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8821" y="4556525"/>
            <a:ext cx="520896" cy="520896"/>
          </a:xfrm>
          <a:prstGeom prst="rect">
            <a:avLst/>
          </a:prstGeom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B9316D9-C6AB-45B4-8DD0-A7019B5ACCB5}"/>
              </a:ext>
            </a:extLst>
          </p:cNvPr>
          <p:cNvGrpSpPr/>
          <p:nvPr/>
        </p:nvGrpSpPr>
        <p:grpSpPr>
          <a:xfrm>
            <a:off x="5757063" y="4512983"/>
            <a:ext cx="529587" cy="599772"/>
            <a:chOff x="4015782" y="3662379"/>
            <a:chExt cx="1341074" cy="1518805"/>
          </a:xfrm>
        </p:grpSpPr>
        <p:sp>
          <p:nvSpPr>
            <p:cNvPr id="134" name="Овал 133">
              <a:extLst>
                <a:ext uri="{FF2B5EF4-FFF2-40B4-BE49-F238E27FC236}">
                  <a16:creationId xmlns:a16="http://schemas.microsoft.com/office/drawing/2014/main" id="{54928064-1B02-46E7-A98A-188E03610069}"/>
                </a:ext>
              </a:extLst>
            </p:cNvPr>
            <p:cNvSpPr/>
            <p:nvPr/>
          </p:nvSpPr>
          <p:spPr>
            <a:xfrm>
              <a:off x="4086406" y="3926556"/>
              <a:ext cx="287075" cy="28707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Овал 134">
              <a:extLst>
                <a:ext uri="{FF2B5EF4-FFF2-40B4-BE49-F238E27FC236}">
                  <a16:creationId xmlns:a16="http://schemas.microsoft.com/office/drawing/2014/main" id="{D4A46CF8-A4B3-4033-8041-89EB7B4146F6}"/>
                </a:ext>
              </a:extLst>
            </p:cNvPr>
            <p:cNvSpPr/>
            <p:nvPr/>
          </p:nvSpPr>
          <p:spPr>
            <a:xfrm>
              <a:off x="4599586" y="3662379"/>
              <a:ext cx="287075" cy="28707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Овал 135">
              <a:extLst>
                <a:ext uri="{FF2B5EF4-FFF2-40B4-BE49-F238E27FC236}">
                  <a16:creationId xmlns:a16="http://schemas.microsoft.com/office/drawing/2014/main" id="{9AFC5B6A-A286-4140-84E7-8C4D62729DD9}"/>
                </a:ext>
              </a:extLst>
            </p:cNvPr>
            <p:cNvSpPr/>
            <p:nvPr/>
          </p:nvSpPr>
          <p:spPr>
            <a:xfrm>
              <a:off x="5056682" y="3970512"/>
              <a:ext cx="287075" cy="28707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id="{695AC610-2876-45C4-B1E6-02E3B07B1689}"/>
                </a:ext>
              </a:extLst>
            </p:cNvPr>
            <p:cNvSpPr/>
            <p:nvPr/>
          </p:nvSpPr>
          <p:spPr>
            <a:xfrm>
              <a:off x="5069781" y="4544257"/>
              <a:ext cx="287075" cy="28707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Овал 137">
              <a:extLst>
                <a:ext uri="{FF2B5EF4-FFF2-40B4-BE49-F238E27FC236}">
                  <a16:creationId xmlns:a16="http://schemas.microsoft.com/office/drawing/2014/main" id="{174CA9F0-2FA9-4948-9005-AF5651118469}"/>
                </a:ext>
              </a:extLst>
            </p:cNvPr>
            <p:cNvSpPr/>
            <p:nvPr/>
          </p:nvSpPr>
          <p:spPr>
            <a:xfrm>
              <a:off x="4581312" y="4894109"/>
              <a:ext cx="287075" cy="28707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3E76913E-E1A3-4239-B675-5F59F2CF9F7D}"/>
                </a:ext>
              </a:extLst>
            </p:cNvPr>
            <p:cNvSpPr/>
            <p:nvPr/>
          </p:nvSpPr>
          <p:spPr>
            <a:xfrm>
              <a:off x="4015782" y="4626660"/>
              <a:ext cx="287075" cy="28707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19B9C680-033A-4D40-AFED-BFCFF8F82D7D}"/>
              </a:ext>
            </a:extLst>
          </p:cNvPr>
          <p:cNvCxnSpPr>
            <a:cxnSpLocks/>
          </p:cNvCxnSpPr>
          <p:nvPr/>
        </p:nvCxnSpPr>
        <p:spPr>
          <a:xfrm>
            <a:off x="6342005" y="4834606"/>
            <a:ext cx="218954" cy="0"/>
          </a:xfrm>
          <a:prstGeom prst="straightConnector1">
            <a:avLst/>
          </a:prstGeom>
          <a:ln>
            <a:solidFill>
              <a:srgbClr val="692733"/>
            </a:solidFill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A4106F1-D1C2-4157-B33C-7023CE1CD032}"/>
              </a:ext>
            </a:extLst>
          </p:cNvPr>
          <p:cNvGrpSpPr/>
          <p:nvPr/>
        </p:nvGrpSpPr>
        <p:grpSpPr>
          <a:xfrm>
            <a:off x="6601812" y="4534805"/>
            <a:ext cx="520231" cy="553952"/>
            <a:chOff x="6154945" y="3717639"/>
            <a:chExt cx="1317383" cy="1402774"/>
          </a:xfrm>
        </p:grpSpPr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3816CEF8-F298-4EAB-8975-97B745F90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147" y="3790734"/>
              <a:ext cx="1270181" cy="1270181"/>
            </a:xfrm>
            <a:prstGeom prst="rect">
              <a:avLst/>
            </a:prstGeom>
          </p:spPr>
        </p:pic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D599F030-A2B1-4027-84D7-1C1029B902E7}"/>
                </a:ext>
              </a:extLst>
            </p:cNvPr>
            <p:cNvSpPr/>
            <p:nvPr/>
          </p:nvSpPr>
          <p:spPr>
            <a:xfrm>
              <a:off x="6228085" y="3895185"/>
              <a:ext cx="276435" cy="27643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07D93C6D-1E3A-41CF-8FF3-1FEE2294EF62}"/>
                </a:ext>
              </a:extLst>
            </p:cNvPr>
            <p:cNvSpPr/>
            <p:nvPr/>
          </p:nvSpPr>
          <p:spPr>
            <a:xfrm>
              <a:off x="6763909" y="3717639"/>
              <a:ext cx="276435" cy="27643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Овал 129">
              <a:extLst>
                <a:ext uri="{FF2B5EF4-FFF2-40B4-BE49-F238E27FC236}">
                  <a16:creationId xmlns:a16="http://schemas.microsoft.com/office/drawing/2014/main" id="{0F19C750-15D1-4745-981E-97FBEE312168}"/>
                </a:ext>
              </a:extLst>
            </p:cNvPr>
            <p:cNvSpPr/>
            <p:nvPr/>
          </p:nvSpPr>
          <p:spPr>
            <a:xfrm>
              <a:off x="7181330" y="4005505"/>
              <a:ext cx="276435" cy="27643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Овал 130">
              <a:extLst>
                <a:ext uri="{FF2B5EF4-FFF2-40B4-BE49-F238E27FC236}">
                  <a16:creationId xmlns:a16="http://schemas.microsoft.com/office/drawing/2014/main" id="{E0D26D3C-4721-43F4-8C9A-93F7E5926D96}"/>
                </a:ext>
              </a:extLst>
            </p:cNvPr>
            <p:cNvSpPr/>
            <p:nvPr/>
          </p:nvSpPr>
          <p:spPr>
            <a:xfrm>
              <a:off x="7195810" y="4476825"/>
              <a:ext cx="276435" cy="27643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Овал 131">
              <a:extLst>
                <a:ext uri="{FF2B5EF4-FFF2-40B4-BE49-F238E27FC236}">
                  <a16:creationId xmlns:a16="http://schemas.microsoft.com/office/drawing/2014/main" id="{FA9F034F-C509-42E8-9BCF-7CABB674627E}"/>
                </a:ext>
              </a:extLst>
            </p:cNvPr>
            <p:cNvSpPr/>
            <p:nvPr/>
          </p:nvSpPr>
          <p:spPr>
            <a:xfrm>
              <a:off x="6763908" y="4843978"/>
              <a:ext cx="276435" cy="27643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Овал 132">
              <a:extLst>
                <a:ext uri="{FF2B5EF4-FFF2-40B4-BE49-F238E27FC236}">
                  <a16:creationId xmlns:a16="http://schemas.microsoft.com/office/drawing/2014/main" id="{22FD7CAE-0A2B-4E51-959C-862231E8A179}"/>
                </a:ext>
              </a:extLst>
            </p:cNvPr>
            <p:cNvSpPr/>
            <p:nvPr/>
          </p:nvSpPr>
          <p:spPr>
            <a:xfrm>
              <a:off x="6154945" y="4625905"/>
              <a:ext cx="276435" cy="27643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E14C2EF1-CBD1-485F-997D-288865AE14A0}"/>
              </a:ext>
            </a:extLst>
          </p:cNvPr>
          <p:cNvGrpSpPr/>
          <p:nvPr/>
        </p:nvGrpSpPr>
        <p:grpSpPr>
          <a:xfrm>
            <a:off x="7072260" y="4870285"/>
            <a:ext cx="227559" cy="267634"/>
            <a:chOff x="10326928" y="4122894"/>
            <a:chExt cx="965233" cy="1135219"/>
          </a:xfrm>
        </p:grpSpPr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BC6E0D29-05C8-429D-B6A7-5694072B8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9838" y="5070473"/>
              <a:ext cx="187640" cy="187640"/>
            </a:xfrm>
            <a:prstGeom prst="rect">
              <a:avLst/>
            </a:prstGeom>
          </p:spPr>
        </p:pic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id="{A1273483-75E5-4EAB-90B3-5FB6299F0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6928" y="4122894"/>
              <a:ext cx="218710" cy="218710"/>
            </a:xfrm>
            <a:prstGeom prst="rect">
              <a:avLst/>
            </a:prstGeom>
          </p:spPr>
        </p:pic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AC4C4E9-ECEF-45FA-ACBB-6BDE3E12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264" y="4647945"/>
              <a:ext cx="252323" cy="252323"/>
            </a:xfrm>
            <a:prstGeom prst="rect">
              <a:avLst/>
            </a:prstGeom>
          </p:spPr>
        </p:pic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7CACF258-FC71-488C-BC67-7303E14B5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2799" y="4203077"/>
              <a:ext cx="218710" cy="21871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6EB98062-A100-4E21-B34E-0D8A91307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9838" y="4607468"/>
              <a:ext cx="252323" cy="252323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3CA74412-65DE-4786-A743-E8A09732AA25}"/>
              </a:ext>
            </a:extLst>
          </p:cNvPr>
          <p:cNvGrpSpPr/>
          <p:nvPr/>
        </p:nvGrpSpPr>
        <p:grpSpPr>
          <a:xfrm>
            <a:off x="7047991" y="4548000"/>
            <a:ext cx="172327" cy="188860"/>
            <a:chOff x="10223987" y="2755862"/>
            <a:chExt cx="730956" cy="801086"/>
          </a:xfrm>
        </p:grpSpPr>
        <p:grpSp>
          <p:nvGrpSpPr>
            <p:cNvPr id="117" name="Группа 116">
              <a:extLst>
                <a:ext uri="{FF2B5EF4-FFF2-40B4-BE49-F238E27FC236}">
                  <a16:creationId xmlns:a16="http://schemas.microsoft.com/office/drawing/2014/main" id="{6764F5D3-63EC-4D91-81B3-7F35A598476B}"/>
                </a:ext>
              </a:extLst>
            </p:cNvPr>
            <p:cNvGrpSpPr/>
            <p:nvPr/>
          </p:nvGrpSpPr>
          <p:grpSpPr>
            <a:xfrm>
              <a:off x="10223987" y="2755862"/>
              <a:ext cx="665230" cy="801086"/>
              <a:chOff x="10223987" y="2755862"/>
              <a:chExt cx="665230" cy="801086"/>
            </a:xfrm>
          </p:grpSpPr>
          <p:pic>
            <p:nvPicPr>
              <p:cNvPr id="119" name="Рисунок 118">
                <a:extLst>
                  <a:ext uri="{FF2B5EF4-FFF2-40B4-BE49-F238E27FC236}">
                    <a16:creationId xmlns:a16="http://schemas.microsoft.com/office/drawing/2014/main" id="{1F4A49D4-BD7B-46DA-9AFB-93EE57EAEC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3987" y="3264148"/>
                <a:ext cx="292800" cy="292800"/>
              </a:xfrm>
              <a:prstGeom prst="rect">
                <a:avLst/>
              </a:prstGeom>
            </p:spPr>
          </p:pic>
          <p:pic>
            <p:nvPicPr>
              <p:cNvPr id="120" name="Рисунок 119">
                <a:extLst>
                  <a:ext uri="{FF2B5EF4-FFF2-40B4-BE49-F238E27FC236}">
                    <a16:creationId xmlns:a16="http://schemas.microsoft.com/office/drawing/2014/main" id="{50A551F3-9B95-4509-9AE5-04269729FB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303" y="2755862"/>
                <a:ext cx="292800" cy="292800"/>
              </a:xfrm>
              <a:prstGeom prst="rect">
                <a:avLst/>
              </a:prstGeom>
            </p:spPr>
          </p:pic>
          <p:pic>
            <p:nvPicPr>
              <p:cNvPr id="121" name="Рисунок 120">
                <a:extLst>
                  <a:ext uri="{FF2B5EF4-FFF2-40B4-BE49-F238E27FC236}">
                    <a16:creationId xmlns:a16="http://schemas.microsoft.com/office/drawing/2014/main" id="{21D05D07-9C97-41A9-832B-3B2C99EEDF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96417" y="3148841"/>
                <a:ext cx="292800" cy="292800"/>
              </a:xfrm>
              <a:prstGeom prst="rect">
                <a:avLst/>
              </a:prstGeom>
            </p:spPr>
          </p:pic>
        </p:grp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F9A3F757-9F0F-4921-8DEF-A94A4871E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6233" y="2844970"/>
              <a:ext cx="218710" cy="218710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6FB205CF-6692-4E33-978F-B5534DC1337B}"/>
              </a:ext>
            </a:extLst>
          </p:cNvPr>
          <p:cNvGrpSpPr/>
          <p:nvPr/>
        </p:nvGrpSpPr>
        <p:grpSpPr>
          <a:xfrm>
            <a:off x="4648392" y="3467538"/>
            <a:ext cx="1165353" cy="1021763"/>
            <a:chOff x="1208292" y="1014995"/>
            <a:chExt cx="2951027" cy="2587414"/>
          </a:xfrm>
        </p:grpSpPr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7B0503CB-2C35-441A-A3DB-5E09A9D71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08292" y="1014995"/>
              <a:ext cx="2587414" cy="2587414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F06BEE1-4E2A-4D2D-A7A2-D0C2D8F791C3}"/>
                </a:ext>
              </a:extLst>
            </p:cNvPr>
            <p:cNvSpPr txBox="1"/>
            <p:nvPr/>
          </p:nvSpPr>
          <p:spPr>
            <a:xfrm>
              <a:off x="1214329" y="1020718"/>
              <a:ext cx="2944990" cy="62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000" dirty="0">
                  <a:solidFill>
                    <a:srgbClr val="203864"/>
                  </a:solidFill>
                  <a:latin typeface="Montserrat" pitchFamily="2" charset="-52"/>
                  <a:ea typeface="Helvetica Bold" panose="00000500000000000000" pitchFamily="50" charset="0"/>
                </a:rPr>
                <a:t>УЛЬТРАЗВУК</a:t>
              </a:r>
            </a:p>
          </p:txBody>
        </p:sp>
      </p:grp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8E5C3030-6AA7-40F9-A80B-CD1C7842908B}"/>
              </a:ext>
            </a:extLst>
          </p:cNvPr>
          <p:cNvCxnSpPr>
            <a:cxnSpLocks/>
          </p:cNvCxnSpPr>
          <p:nvPr/>
        </p:nvCxnSpPr>
        <p:spPr>
          <a:xfrm>
            <a:off x="5447107" y="4834606"/>
            <a:ext cx="249108" cy="0"/>
          </a:xfrm>
          <a:prstGeom prst="straightConnector1">
            <a:avLst/>
          </a:prstGeom>
          <a:ln>
            <a:solidFill>
              <a:srgbClr val="692733"/>
            </a:solidFill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C2B53885-CCDC-4800-AC17-87ACA15CAA39}"/>
              </a:ext>
            </a:extLst>
          </p:cNvPr>
          <p:cNvCxnSpPr>
            <a:cxnSpLocks/>
          </p:cNvCxnSpPr>
          <p:nvPr/>
        </p:nvCxnSpPr>
        <p:spPr>
          <a:xfrm>
            <a:off x="7204822" y="4834606"/>
            <a:ext cx="218954" cy="0"/>
          </a:xfrm>
          <a:prstGeom prst="straightConnector1">
            <a:avLst/>
          </a:prstGeom>
          <a:ln>
            <a:solidFill>
              <a:srgbClr val="692733"/>
            </a:solidFill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98B0F254-356F-4497-9028-BE0D87A83F73}"/>
              </a:ext>
            </a:extLst>
          </p:cNvPr>
          <p:cNvGrpSpPr/>
          <p:nvPr/>
        </p:nvGrpSpPr>
        <p:grpSpPr>
          <a:xfrm>
            <a:off x="7504588" y="4565171"/>
            <a:ext cx="527261" cy="530708"/>
            <a:chOff x="8441046" y="3794535"/>
            <a:chExt cx="1335184" cy="1343913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982C7670-4902-4D04-AEC2-FB4A8836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78419" y="4421782"/>
              <a:ext cx="155067" cy="155067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D46781E2-35BB-40A5-9B09-526A7BF8A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017586" y="4542678"/>
              <a:ext cx="155067" cy="155067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EF81DB8D-E59F-4C06-9D19-1F77FD165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192317" y="4542678"/>
              <a:ext cx="155067" cy="155067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83AB3EBD-0977-4E8C-B7B8-863D866D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17215" y="4376596"/>
              <a:ext cx="155067" cy="155067"/>
            </a:xfrm>
            <a:prstGeom prst="rect">
              <a:avLst/>
            </a:prstGeom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86428EB4-6B17-4845-AF27-088E07A0D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050699" y="4354638"/>
              <a:ext cx="155067" cy="155067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7B13E577-9D42-4044-A9A0-1E96C20F3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70600" y="4632459"/>
              <a:ext cx="155067" cy="155067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99D22DE1-45B2-4D3C-A4A4-C94163439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049494" y="4743925"/>
              <a:ext cx="155067" cy="155067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70B9A7F3-42EC-426E-AD23-C043AE179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40598" y="4725348"/>
              <a:ext cx="155067" cy="155067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654CCC77-B889-4D17-9402-DD3AFEEF8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387584" y="4591456"/>
              <a:ext cx="155067" cy="155067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934E2997-CC17-4C83-A496-1F23C5025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401941" y="4395905"/>
              <a:ext cx="155067" cy="155067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95A41C0F-A3C0-4BCC-8902-6083B7A25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327158" y="4200354"/>
              <a:ext cx="155067" cy="155067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40B4551-2103-47B1-8EDA-91012B44F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127027" y="4164238"/>
              <a:ext cx="155067" cy="155067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8BED294E-8485-4A3F-8E7A-36098D75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911264" y="4200183"/>
              <a:ext cx="155067" cy="155067"/>
            </a:xfrm>
            <a:prstGeom prst="rect">
              <a:avLst/>
            </a:prstGeom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1B59D5D2-B0CD-4B19-B2D4-A4195C6AC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698320" y="4499315"/>
              <a:ext cx="155067" cy="155067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79D20216-7ABB-41C6-B662-4439D48D0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24974" y="4805301"/>
              <a:ext cx="155067" cy="155067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774E8095-8354-4D55-9629-36A1F89A5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11838" y="4292224"/>
              <a:ext cx="155067" cy="155067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CDAB20AE-21C5-47AB-97F0-2ED5D05D8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398814" y="4893052"/>
              <a:ext cx="155067" cy="155067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94175A39-E7E0-4C08-9BB4-35E8C099E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153331" y="4983381"/>
              <a:ext cx="155067" cy="155067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FC731A25-6C0A-4FAF-AE57-EAD9D33E3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982210" y="4009760"/>
              <a:ext cx="155067" cy="155067"/>
            </a:xfrm>
            <a:prstGeom prst="rect">
              <a:avLst/>
            </a:prstGeom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E310E4EA-9FA4-4BE1-B0B9-0AB15DC69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71360" y="4050225"/>
              <a:ext cx="155067" cy="155067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47E27BD9-B0E9-4A32-A9B6-5CA0F802A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29056" y="4070093"/>
              <a:ext cx="155067" cy="155067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C1D56F0A-09EE-43C4-AD98-D9C71085E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441046" y="4257587"/>
              <a:ext cx="155067" cy="155067"/>
            </a:xfrm>
            <a:prstGeom prst="rect">
              <a:avLst/>
            </a:prstGeom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13BFBE96-6D78-46F4-B603-DF76B8FC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448292" y="4499315"/>
              <a:ext cx="155067" cy="155067"/>
            </a:xfrm>
            <a:prstGeom prst="rect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8B644571-F1AE-4BCE-B47E-B1C152E87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50389" y="4686588"/>
              <a:ext cx="155067" cy="155067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12062082-7CA6-4AF7-8718-02AFE779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644482" y="4836201"/>
              <a:ext cx="155067" cy="155067"/>
            </a:xfrm>
            <a:prstGeom prst="rect">
              <a:avLst/>
            </a:prstGeom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12BEDB9A-79C8-405B-B473-C31B14398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02554" y="3849805"/>
              <a:ext cx="155067" cy="155067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9511AA81-94E0-4E2F-8B65-F387E373F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420511" y="3949454"/>
              <a:ext cx="155067" cy="155067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854A66E1-BC1F-4E2C-BB42-8712110DD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621163" y="4499314"/>
              <a:ext cx="155067" cy="155067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A82457E9-4B6A-4855-B1DF-BAFA204C3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904676" y="4961008"/>
              <a:ext cx="155067" cy="155067"/>
            </a:xfrm>
            <a:prstGeom prst="rect">
              <a:avLst/>
            </a:prstGeom>
          </p:spPr>
        </p:pic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23FFF39-A394-4F4F-81B0-1647B4149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601075" y="4299062"/>
              <a:ext cx="155067" cy="155067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D932E5B2-5466-4B3B-BA25-13C41BD79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22233" y="3838452"/>
              <a:ext cx="155067" cy="155067"/>
            </a:xfrm>
            <a:prstGeom prst="rect">
              <a:avLst/>
            </a:prstGeom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A610A6CE-043A-4D1E-A271-8BC7AABF2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017586" y="3794535"/>
              <a:ext cx="155067" cy="155067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D9AB7F97-777B-4815-880B-21FBC97F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17215" y="4008262"/>
              <a:ext cx="155067" cy="155067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69D3B5AD-B164-4C85-A029-AA51A4F45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584923" y="4102520"/>
              <a:ext cx="155067" cy="155067"/>
            </a:xfrm>
            <a:prstGeom prst="rect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6B8DE99C-2C72-4A22-8C0A-9623E7177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557862" y="4725348"/>
              <a:ext cx="155067" cy="155067"/>
            </a:xfrm>
            <a:prstGeom prst="rect">
              <a:avLst/>
            </a:prstGeom>
          </p:spPr>
        </p:pic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24997FE6-6355-4769-B74C-16521C4D0D52}"/>
              </a:ext>
            </a:extLst>
          </p:cNvPr>
          <p:cNvSpPr txBox="1"/>
          <p:nvPr/>
        </p:nvSpPr>
        <p:spPr>
          <a:xfrm>
            <a:off x="4707849" y="5282928"/>
            <a:ext cx="959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Montserrat" pitchFamily="2" charset="-52"/>
              </a:rPr>
              <a:t>Воздействие ультразвуком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ADF6C53-DE90-41AE-AD91-9D01A493C2E9}"/>
              </a:ext>
            </a:extLst>
          </p:cNvPr>
          <p:cNvSpPr txBox="1"/>
          <p:nvPr/>
        </p:nvSpPr>
        <p:spPr>
          <a:xfrm>
            <a:off x="5726059" y="5282928"/>
            <a:ext cx="6144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Montserrat" pitchFamily="2" charset="-52"/>
              </a:rPr>
              <a:t>Дырки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A707D30-8501-48D0-8609-DC504BC12049}"/>
              </a:ext>
            </a:extLst>
          </p:cNvPr>
          <p:cNvSpPr txBox="1"/>
          <p:nvPr/>
        </p:nvSpPr>
        <p:spPr>
          <a:xfrm>
            <a:off x="6280471" y="5282928"/>
            <a:ext cx="111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Montserrat" pitchFamily="2" charset="-52"/>
              </a:rPr>
              <a:t>Проникновение активатора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151C4AF-3B32-4F89-85CF-326A9CD2D121}"/>
              </a:ext>
            </a:extLst>
          </p:cNvPr>
          <p:cNvSpPr txBox="1"/>
          <p:nvPr/>
        </p:nvSpPr>
        <p:spPr>
          <a:xfrm>
            <a:off x="7278570" y="5245891"/>
            <a:ext cx="100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Montserrat" pitchFamily="2" charset="-52"/>
              </a:rPr>
              <a:t>Выработка </a:t>
            </a:r>
            <a:r>
              <a:rPr lang="ru-RU" sz="800" b="1" dirty="0" err="1">
                <a:latin typeface="Montserrat" pitchFamily="2" charset="-52"/>
              </a:rPr>
              <a:t>репрограммированных</a:t>
            </a:r>
            <a:r>
              <a:rPr lang="ru-RU" sz="800" b="1" dirty="0">
                <a:latin typeface="Montserrat" pitchFamily="2" charset="-52"/>
              </a:rPr>
              <a:t> </a:t>
            </a:r>
          </a:p>
          <a:p>
            <a:pPr algn="ctr"/>
            <a:r>
              <a:rPr lang="ru-RU" sz="800" b="1" dirty="0">
                <a:latin typeface="Montserrat" pitchFamily="2" charset="-52"/>
              </a:rPr>
              <a:t>экзосом </a:t>
            </a:r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E59B0754-6C7B-4811-894A-9029210F5537}"/>
              </a:ext>
            </a:extLst>
          </p:cNvPr>
          <p:cNvCxnSpPr>
            <a:cxnSpLocks/>
          </p:cNvCxnSpPr>
          <p:nvPr/>
        </p:nvCxnSpPr>
        <p:spPr>
          <a:xfrm flipH="1">
            <a:off x="6909981" y="4345100"/>
            <a:ext cx="33969" cy="200731"/>
          </a:xfrm>
          <a:prstGeom prst="straightConnector1">
            <a:avLst/>
          </a:prstGeom>
          <a:ln>
            <a:solidFill>
              <a:srgbClr val="6927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8C4C0C5C-F412-45A8-9378-6CB24344A717}"/>
              </a:ext>
            </a:extLst>
          </p:cNvPr>
          <p:cNvCxnSpPr>
            <a:cxnSpLocks/>
          </p:cNvCxnSpPr>
          <p:nvPr/>
        </p:nvCxnSpPr>
        <p:spPr>
          <a:xfrm>
            <a:off x="6476251" y="4501050"/>
            <a:ext cx="167257" cy="126155"/>
          </a:xfrm>
          <a:prstGeom prst="straightConnector1">
            <a:avLst/>
          </a:prstGeom>
          <a:ln>
            <a:solidFill>
              <a:srgbClr val="6927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41B09DBE-19F3-4F3E-BEAD-C0F5F2279C11}"/>
              </a:ext>
            </a:extLst>
          </p:cNvPr>
          <p:cNvCxnSpPr>
            <a:cxnSpLocks/>
          </p:cNvCxnSpPr>
          <p:nvPr/>
        </p:nvCxnSpPr>
        <p:spPr>
          <a:xfrm flipV="1">
            <a:off x="6476251" y="4958040"/>
            <a:ext cx="167257" cy="126155"/>
          </a:xfrm>
          <a:prstGeom prst="straightConnector1">
            <a:avLst/>
          </a:prstGeom>
          <a:ln>
            <a:solidFill>
              <a:srgbClr val="6927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A38282C2-9351-4267-88CD-F8B36480C211}"/>
              </a:ext>
            </a:extLst>
          </p:cNvPr>
          <p:cNvCxnSpPr>
            <a:cxnSpLocks/>
          </p:cNvCxnSpPr>
          <p:nvPr/>
        </p:nvCxnSpPr>
        <p:spPr>
          <a:xfrm flipH="1" flipV="1">
            <a:off x="6899297" y="5074679"/>
            <a:ext cx="33969" cy="200731"/>
          </a:xfrm>
          <a:prstGeom prst="straightConnector1">
            <a:avLst/>
          </a:prstGeom>
          <a:ln>
            <a:solidFill>
              <a:srgbClr val="6927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2FC6626-595C-4624-925B-67DBD5780839}"/>
              </a:ext>
            </a:extLst>
          </p:cNvPr>
          <p:cNvCxnSpPr/>
          <p:nvPr/>
        </p:nvCxnSpPr>
        <p:spPr>
          <a:xfrm>
            <a:off x="3709666" y="4634082"/>
            <a:ext cx="831568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DB588AB3-ED51-4497-B1C6-961DFA15E1D0}"/>
              </a:ext>
            </a:extLst>
          </p:cNvPr>
          <p:cNvSpPr txBox="1"/>
          <p:nvPr/>
        </p:nvSpPr>
        <p:spPr>
          <a:xfrm>
            <a:off x="9791755" y="2068458"/>
            <a:ext cx="147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ontserrat" panose="00000500000000000000" pitchFamily="2" charset="-52"/>
              </a:rPr>
              <a:t>3 </a:t>
            </a:r>
            <a:r>
              <a:rPr lang="ru-RU" sz="2800" b="1" dirty="0">
                <a:latin typeface="Montserrat" panose="00000500000000000000" pitchFamily="2" charset="-52"/>
              </a:rPr>
              <a:t>дня </a:t>
            </a:r>
          </a:p>
        </p:txBody>
      </p:sp>
      <p:cxnSp>
        <p:nvCxnSpPr>
          <p:cNvPr id="165" name="Прямая со стрелкой 164">
            <a:extLst>
              <a:ext uri="{FF2B5EF4-FFF2-40B4-BE49-F238E27FC236}">
                <a16:creationId xmlns:a16="http://schemas.microsoft.com/office/drawing/2014/main" id="{00A096F7-0006-4631-BE81-038877474A75}"/>
              </a:ext>
            </a:extLst>
          </p:cNvPr>
          <p:cNvCxnSpPr/>
          <p:nvPr/>
        </p:nvCxnSpPr>
        <p:spPr>
          <a:xfrm>
            <a:off x="8442087" y="4634082"/>
            <a:ext cx="831568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3C5D21B-18C8-46EF-8E9E-9C8774926FD4}"/>
              </a:ext>
            </a:extLst>
          </p:cNvPr>
          <p:cNvGrpSpPr/>
          <p:nvPr/>
        </p:nvGrpSpPr>
        <p:grpSpPr>
          <a:xfrm>
            <a:off x="4735115" y="6202152"/>
            <a:ext cx="1785963" cy="369332"/>
            <a:chOff x="4735115" y="6202152"/>
            <a:chExt cx="1785963" cy="369332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8A183230-22E8-424A-AC3B-15608AD8A85D}"/>
                </a:ext>
              </a:extLst>
            </p:cNvPr>
            <p:cNvSpPr/>
            <p:nvPr/>
          </p:nvSpPr>
          <p:spPr>
            <a:xfrm>
              <a:off x="4735115" y="6214624"/>
              <a:ext cx="1683678" cy="3443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53F4D8-298D-4544-B552-05F72D9AC339}"/>
                </a:ext>
              </a:extLst>
            </p:cNvPr>
            <p:cNvSpPr txBox="1"/>
            <p:nvPr/>
          </p:nvSpPr>
          <p:spPr>
            <a:xfrm>
              <a:off x="4837400" y="6202152"/>
              <a:ext cx="1683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Montserrat" panose="00000500000000000000" pitchFamily="2" charset="-52"/>
                </a:rPr>
                <a:t>активатор</a:t>
              </a:r>
            </a:p>
          </p:txBody>
        </p:sp>
      </p:grpSp>
      <p:cxnSp>
        <p:nvCxnSpPr>
          <p:cNvPr id="166" name="Прямая со стрелкой 165">
            <a:extLst>
              <a:ext uri="{FF2B5EF4-FFF2-40B4-BE49-F238E27FC236}">
                <a16:creationId xmlns:a16="http://schemas.microsoft.com/office/drawing/2014/main" id="{800F6AE9-03B1-4F7B-B8C8-819D3B2144D1}"/>
              </a:ext>
            </a:extLst>
          </p:cNvPr>
          <p:cNvCxnSpPr/>
          <p:nvPr/>
        </p:nvCxnSpPr>
        <p:spPr>
          <a:xfrm flipV="1">
            <a:off x="5892569" y="5766491"/>
            <a:ext cx="0" cy="505611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0C9521-577B-ED22-2C97-E268062C2EEB}"/>
              </a:ext>
            </a:extLst>
          </p:cNvPr>
          <p:cNvSpPr txBox="1"/>
          <p:nvPr/>
        </p:nvSpPr>
        <p:spPr>
          <a:xfrm>
            <a:off x="4735115" y="-2300941"/>
            <a:ext cx="3689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Тут надо все таки показать 2 процесса, иначе не поймут. </a:t>
            </a:r>
            <a:r>
              <a:rPr lang="ru-RU" dirty="0" err="1">
                <a:highlight>
                  <a:srgbClr val="FFFF00"/>
                </a:highlight>
              </a:rPr>
              <a:t>Т.е</a:t>
            </a:r>
            <a:r>
              <a:rPr lang="ru-RU" dirty="0">
                <a:highlight>
                  <a:srgbClr val="FFFF00"/>
                </a:highlight>
              </a:rPr>
              <a:t>   процессы получения для лица и для волос. Давайте два отдельных слайда сделаем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D6B431-21B3-7658-75EC-6C7D876048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6" r="29481"/>
          <a:stretch/>
        </p:blipFill>
        <p:spPr>
          <a:xfrm>
            <a:off x="9064992" y="2968068"/>
            <a:ext cx="2559473" cy="342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4397FA-4864-D352-3472-FDF9654CC112}"/>
              </a:ext>
            </a:extLst>
          </p:cNvPr>
          <p:cNvSpPr txBox="1"/>
          <p:nvPr/>
        </p:nvSpPr>
        <p:spPr>
          <a:xfrm>
            <a:off x="4612785" y="2613928"/>
            <a:ext cx="3950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</a:rPr>
              <a:t>Стволовые клетки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</a:rPr>
              <a:t>лосося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FA63302-F7E9-403D-8554-4536372EF072}"/>
              </a:ext>
            </a:extLst>
          </p:cNvPr>
          <p:cNvSpPr txBox="1"/>
          <p:nvPr/>
        </p:nvSpPr>
        <p:spPr>
          <a:xfrm>
            <a:off x="344477" y="-917669"/>
            <a:ext cx="7513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Ersaless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Information System II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35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25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25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2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75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55" grpId="0"/>
      <p:bldP spid="72" grpId="0"/>
      <p:bldP spid="73" grpId="0"/>
      <p:bldP spid="74" grpId="0"/>
      <p:bldP spid="75" grpId="0"/>
      <p:bldP spid="16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2DE1A-4B2D-5F06-5D12-A08705638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97ACC87-26E5-E84A-6B6D-8E3687A054E5}"/>
              </a:ext>
            </a:extLst>
          </p:cNvPr>
          <p:cNvSpPr txBox="1"/>
          <p:nvPr/>
        </p:nvSpPr>
        <p:spPr>
          <a:xfrm>
            <a:off x="430519" y="120988"/>
            <a:ext cx="1065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prstClr val="black"/>
                </a:solidFill>
                <a:latin typeface="Montserrat" panose="00000500000000000000" pitchFamily="2" charset="-52"/>
              </a:rPr>
              <a:t>Создание </a:t>
            </a:r>
            <a:r>
              <a:rPr lang="ru-RU" sz="3600" b="1" dirty="0" err="1">
                <a:solidFill>
                  <a:prstClr val="black"/>
                </a:solidFill>
                <a:latin typeface="Montserrat" panose="00000500000000000000" pitchFamily="2" charset="-52"/>
              </a:rPr>
              <a:t>экзосом</a:t>
            </a:r>
            <a:r>
              <a:rPr lang="ru-RU" sz="3600" b="1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Montserrat" panose="00000500000000000000" pitchFamily="2" charset="-52"/>
              </a:rPr>
              <a:t>Ersaless</a:t>
            </a:r>
            <a:r>
              <a:rPr lang="en-US" sz="3600" b="1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Montserrat" panose="00000500000000000000" pitchFamily="2" charset="-52"/>
              </a:rPr>
              <a:t>для волос </a:t>
            </a:r>
          </a:p>
        </p:txBody>
      </p: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ADB796B9-D8F1-4A8B-89AF-F89F160EA06A}"/>
              </a:ext>
            </a:extLst>
          </p:cNvPr>
          <p:cNvGrpSpPr/>
          <p:nvPr/>
        </p:nvGrpSpPr>
        <p:grpSpPr>
          <a:xfrm>
            <a:off x="2327747" y="3946667"/>
            <a:ext cx="1431689" cy="1431688"/>
            <a:chOff x="2327747" y="3946667"/>
            <a:chExt cx="1431689" cy="1431688"/>
          </a:xfrm>
        </p:grpSpPr>
        <p:sp>
          <p:nvSpPr>
            <p:cNvPr id="144" name="Прямоугольник 17">
              <a:extLst>
                <a:ext uri="{FF2B5EF4-FFF2-40B4-BE49-F238E27FC236}">
                  <a16:creationId xmlns:a16="http://schemas.microsoft.com/office/drawing/2014/main" id="{9C66CDFB-9944-4264-8763-68F9BF6D5BF3}"/>
                </a:ext>
              </a:extLst>
            </p:cNvPr>
            <p:cNvSpPr/>
            <p:nvPr/>
          </p:nvSpPr>
          <p:spPr>
            <a:xfrm>
              <a:off x="2587462" y="4373111"/>
              <a:ext cx="928323" cy="960486"/>
            </a:xfrm>
            <a:custGeom>
              <a:avLst/>
              <a:gdLst>
                <a:gd name="connsiteX0" fmla="*/ 0 w 1049405"/>
                <a:gd name="connsiteY0" fmla="*/ 0 h 1064304"/>
                <a:gd name="connsiteX1" fmla="*/ 1049405 w 1049405"/>
                <a:gd name="connsiteY1" fmla="*/ 0 h 1064304"/>
                <a:gd name="connsiteX2" fmla="*/ 1049405 w 1049405"/>
                <a:gd name="connsiteY2" fmla="*/ 1064304 h 1064304"/>
                <a:gd name="connsiteX3" fmla="*/ 0 w 1049405"/>
                <a:gd name="connsiteY3" fmla="*/ 1064304 h 1064304"/>
                <a:gd name="connsiteX4" fmla="*/ 0 w 1049405"/>
                <a:gd name="connsiteY4" fmla="*/ 0 h 1064304"/>
                <a:gd name="connsiteX0" fmla="*/ 8140 w 1049405"/>
                <a:gd name="connsiteY0" fmla="*/ 0 h 1064304"/>
                <a:gd name="connsiteX1" fmla="*/ 1049405 w 1049405"/>
                <a:gd name="connsiteY1" fmla="*/ 0 h 1064304"/>
                <a:gd name="connsiteX2" fmla="*/ 1049405 w 1049405"/>
                <a:gd name="connsiteY2" fmla="*/ 1064304 h 1064304"/>
                <a:gd name="connsiteX3" fmla="*/ 0 w 1049405"/>
                <a:gd name="connsiteY3" fmla="*/ 1064304 h 1064304"/>
                <a:gd name="connsiteX4" fmla="*/ 8140 w 1049405"/>
                <a:gd name="connsiteY4" fmla="*/ 0 h 1064304"/>
                <a:gd name="connsiteX0" fmla="*/ 10853 w 1052118"/>
                <a:gd name="connsiteY0" fmla="*/ 0 h 1064304"/>
                <a:gd name="connsiteX1" fmla="*/ 1052118 w 1052118"/>
                <a:gd name="connsiteY1" fmla="*/ 0 h 1064304"/>
                <a:gd name="connsiteX2" fmla="*/ 1052118 w 1052118"/>
                <a:gd name="connsiteY2" fmla="*/ 1064304 h 1064304"/>
                <a:gd name="connsiteX3" fmla="*/ 0 w 1052118"/>
                <a:gd name="connsiteY3" fmla="*/ 1058877 h 1064304"/>
                <a:gd name="connsiteX4" fmla="*/ 10853 w 1052118"/>
                <a:gd name="connsiteY4" fmla="*/ 0 h 1064304"/>
                <a:gd name="connsiteX0" fmla="*/ 307 w 1041572"/>
                <a:gd name="connsiteY0" fmla="*/ 0 h 1064304"/>
                <a:gd name="connsiteX1" fmla="*/ 1041572 w 1041572"/>
                <a:gd name="connsiteY1" fmla="*/ 0 h 1064304"/>
                <a:gd name="connsiteX2" fmla="*/ 1041572 w 1041572"/>
                <a:gd name="connsiteY2" fmla="*/ 1064304 h 1064304"/>
                <a:gd name="connsiteX3" fmla="*/ 11161 w 1041572"/>
                <a:gd name="connsiteY3" fmla="*/ 1058877 h 1064304"/>
                <a:gd name="connsiteX4" fmla="*/ 307 w 1041572"/>
                <a:gd name="connsiteY4" fmla="*/ 0 h 1064304"/>
                <a:gd name="connsiteX0" fmla="*/ 783 w 1042048"/>
                <a:gd name="connsiteY0" fmla="*/ 0 h 1064304"/>
                <a:gd name="connsiteX1" fmla="*/ 1042048 w 1042048"/>
                <a:gd name="connsiteY1" fmla="*/ 0 h 1064304"/>
                <a:gd name="connsiteX2" fmla="*/ 1042048 w 1042048"/>
                <a:gd name="connsiteY2" fmla="*/ 1064304 h 1064304"/>
                <a:gd name="connsiteX3" fmla="*/ 784 w 1042048"/>
                <a:gd name="connsiteY3" fmla="*/ 1058877 h 1064304"/>
                <a:gd name="connsiteX4" fmla="*/ 783 w 1042048"/>
                <a:gd name="connsiteY4" fmla="*/ 0 h 1064304"/>
                <a:gd name="connsiteX0" fmla="*/ 783 w 1042048"/>
                <a:gd name="connsiteY0" fmla="*/ 5426 h 1069730"/>
                <a:gd name="connsiteX1" fmla="*/ 1014914 w 1042048"/>
                <a:gd name="connsiteY1" fmla="*/ 0 h 1069730"/>
                <a:gd name="connsiteX2" fmla="*/ 1042048 w 1042048"/>
                <a:gd name="connsiteY2" fmla="*/ 1069730 h 1069730"/>
                <a:gd name="connsiteX3" fmla="*/ 784 w 1042048"/>
                <a:gd name="connsiteY3" fmla="*/ 1064303 h 1069730"/>
                <a:gd name="connsiteX4" fmla="*/ 783 w 1042048"/>
                <a:gd name="connsiteY4" fmla="*/ 5426 h 1069730"/>
                <a:gd name="connsiteX0" fmla="*/ 783 w 1036621"/>
                <a:gd name="connsiteY0" fmla="*/ 5426 h 1072443"/>
                <a:gd name="connsiteX1" fmla="*/ 1014914 w 1036621"/>
                <a:gd name="connsiteY1" fmla="*/ 0 h 1072443"/>
                <a:gd name="connsiteX2" fmla="*/ 1036621 w 1036621"/>
                <a:gd name="connsiteY2" fmla="*/ 1072443 h 1072443"/>
                <a:gd name="connsiteX3" fmla="*/ 784 w 1036621"/>
                <a:gd name="connsiteY3" fmla="*/ 1064303 h 1072443"/>
                <a:gd name="connsiteX4" fmla="*/ 783 w 1036621"/>
                <a:gd name="connsiteY4" fmla="*/ 5426 h 1072443"/>
                <a:gd name="connsiteX0" fmla="*/ 783 w 1033908"/>
                <a:gd name="connsiteY0" fmla="*/ 5426 h 1069730"/>
                <a:gd name="connsiteX1" fmla="*/ 1014914 w 1033908"/>
                <a:gd name="connsiteY1" fmla="*/ 0 h 1069730"/>
                <a:gd name="connsiteX2" fmla="*/ 1033908 w 1033908"/>
                <a:gd name="connsiteY2" fmla="*/ 1069730 h 1069730"/>
                <a:gd name="connsiteX3" fmla="*/ 784 w 1033908"/>
                <a:gd name="connsiteY3" fmla="*/ 1064303 h 1069730"/>
                <a:gd name="connsiteX4" fmla="*/ 783 w 1033908"/>
                <a:gd name="connsiteY4" fmla="*/ 5426 h 106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3908" h="1069730">
                  <a:moveTo>
                    <a:pt x="783" y="5426"/>
                  </a:moveTo>
                  <a:lnTo>
                    <a:pt x="1014914" y="0"/>
                  </a:lnTo>
                  <a:lnTo>
                    <a:pt x="1033908" y="1069730"/>
                  </a:lnTo>
                  <a:lnTo>
                    <a:pt x="784" y="1064303"/>
                  </a:lnTo>
                  <a:cubicBezTo>
                    <a:pt x="3497" y="709535"/>
                    <a:pt x="-1930" y="360194"/>
                    <a:pt x="783" y="54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E45B991C-9F25-46FE-B077-602ED793E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27747" y="3946667"/>
              <a:ext cx="1431689" cy="1431688"/>
            </a:xfrm>
            <a:custGeom>
              <a:avLst/>
              <a:gdLst>
                <a:gd name="connsiteX0" fmla="*/ 349148 w 1431689"/>
                <a:gd name="connsiteY0" fmla="*/ 317867 h 1431688"/>
                <a:gd name="connsiteX1" fmla="*/ 330550 w 1431689"/>
                <a:gd name="connsiteY1" fmla="*/ 336465 h 1431688"/>
                <a:gd name="connsiteX2" fmla="*/ 330550 w 1431689"/>
                <a:gd name="connsiteY2" fmla="*/ 410854 h 1431688"/>
                <a:gd name="connsiteX3" fmla="*/ 349148 w 1431689"/>
                <a:gd name="connsiteY3" fmla="*/ 429452 h 1431688"/>
                <a:gd name="connsiteX4" fmla="*/ 365022 w 1431689"/>
                <a:gd name="connsiteY4" fmla="*/ 429452 h 1431688"/>
                <a:gd name="connsiteX5" fmla="*/ 357270 w 1431689"/>
                <a:gd name="connsiteY5" fmla="*/ 431017 h 1431688"/>
                <a:gd name="connsiteX6" fmla="*/ 321728 w 1431689"/>
                <a:gd name="connsiteY6" fmla="*/ 484637 h 1431688"/>
                <a:gd name="connsiteX7" fmla="*/ 321728 w 1431689"/>
                <a:gd name="connsiteY7" fmla="*/ 1273119 h 1431688"/>
                <a:gd name="connsiteX8" fmla="*/ 379921 w 1431689"/>
                <a:gd name="connsiteY8" fmla="*/ 1331312 h 1431688"/>
                <a:gd name="connsiteX9" fmla="*/ 612685 w 1431689"/>
                <a:gd name="connsiteY9" fmla="*/ 1331312 h 1431688"/>
                <a:gd name="connsiteX10" fmla="*/ 670878 w 1431689"/>
                <a:gd name="connsiteY10" fmla="*/ 1273119 h 1431688"/>
                <a:gd name="connsiteX11" fmla="*/ 670878 w 1431689"/>
                <a:gd name="connsiteY11" fmla="*/ 484637 h 1431688"/>
                <a:gd name="connsiteX12" fmla="*/ 635336 w 1431689"/>
                <a:gd name="connsiteY12" fmla="*/ 431017 h 1431688"/>
                <a:gd name="connsiteX13" fmla="*/ 627584 w 1431689"/>
                <a:gd name="connsiteY13" fmla="*/ 429452 h 1431688"/>
                <a:gd name="connsiteX14" fmla="*/ 661102 w 1431689"/>
                <a:gd name="connsiteY14" fmla="*/ 429452 h 1431688"/>
                <a:gd name="connsiteX15" fmla="*/ 679700 w 1431689"/>
                <a:gd name="connsiteY15" fmla="*/ 410854 h 1431688"/>
                <a:gd name="connsiteX16" fmla="*/ 679700 w 1431689"/>
                <a:gd name="connsiteY16" fmla="*/ 336465 h 1431688"/>
                <a:gd name="connsiteX17" fmla="*/ 661102 w 1431689"/>
                <a:gd name="connsiteY17" fmla="*/ 317867 h 1431688"/>
                <a:gd name="connsiteX18" fmla="*/ 0 w 1431689"/>
                <a:gd name="connsiteY18" fmla="*/ 0 h 1431688"/>
                <a:gd name="connsiteX19" fmla="*/ 1431689 w 1431689"/>
                <a:gd name="connsiteY19" fmla="*/ 0 h 1431688"/>
                <a:gd name="connsiteX20" fmla="*/ 1431689 w 1431689"/>
                <a:gd name="connsiteY20" fmla="*/ 1431688 h 1431688"/>
                <a:gd name="connsiteX21" fmla="*/ 0 w 1431689"/>
                <a:gd name="connsiteY21" fmla="*/ 1431688 h 1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1689" h="1431688">
                  <a:moveTo>
                    <a:pt x="349148" y="317867"/>
                  </a:moveTo>
                  <a:cubicBezTo>
                    <a:pt x="338877" y="317867"/>
                    <a:pt x="330550" y="326194"/>
                    <a:pt x="330550" y="336465"/>
                  </a:cubicBezTo>
                  <a:lnTo>
                    <a:pt x="330550" y="410854"/>
                  </a:lnTo>
                  <a:cubicBezTo>
                    <a:pt x="330550" y="421125"/>
                    <a:pt x="338877" y="429452"/>
                    <a:pt x="349148" y="429452"/>
                  </a:cubicBezTo>
                  <a:lnTo>
                    <a:pt x="365022" y="429452"/>
                  </a:lnTo>
                  <a:lnTo>
                    <a:pt x="357270" y="431017"/>
                  </a:lnTo>
                  <a:cubicBezTo>
                    <a:pt x="336384" y="439852"/>
                    <a:pt x="321728" y="460533"/>
                    <a:pt x="321728" y="484637"/>
                  </a:cubicBezTo>
                  <a:lnTo>
                    <a:pt x="321728" y="1273119"/>
                  </a:lnTo>
                  <a:cubicBezTo>
                    <a:pt x="321728" y="1305258"/>
                    <a:pt x="347782" y="1331312"/>
                    <a:pt x="379921" y="1331312"/>
                  </a:cubicBezTo>
                  <a:lnTo>
                    <a:pt x="612685" y="1331312"/>
                  </a:lnTo>
                  <a:cubicBezTo>
                    <a:pt x="644824" y="1331312"/>
                    <a:pt x="670878" y="1305258"/>
                    <a:pt x="670878" y="1273119"/>
                  </a:cubicBezTo>
                  <a:lnTo>
                    <a:pt x="670878" y="484637"/>
                  </a:lnTo>
                  <a:cubicBezTo>
                    <a:pt x="670878" y="460533"/>
                    <a:pt x="656223" y="439852"/>
                    <a:pt x="635336" y="431017"/>
                  </a:cubicBezTo>
                  <a:lnTo>
                    <a:pt x="627584" y="429452"/>
                  </a:lnTo>
                  <a:lnTo>
                    <a:pt x="661102" y="429452"/>
                  </a:lnTo>
                  <a:cubicBezTo>
                    <a:pt x="671373" y="429452"/>
                    <a:pt x="679700" y="421125"/>
                    <a:pt x="679700" y="410854"/>
                  </a:cubicBezTo>
                  <a:lnTo>
                    <a:pt x="679700" y="336465"/>
                  </a:lnTo>
                  <a:cubicBezTo>
                    <a:pt x="679700" y="326194"/>
                    <a:pt x="671373" y="317867"/>
                    <a:pt x="661102" y="317867"/>
                  </a:cubicBezTo>
                  <a:close/>
                  <a:moveTo>
                    <a:pt x="0" y="0"/>
                  </a:moveTo>
                  <a:lnTo>
                    <a:pt x="1431689" y="0"/>
                  </a:lnTo>
                  <a:lnTo>
                    <a:pt x="1431689" y="1431688"/>
                  </a:lnTo>
                  <a:lnTo>
                    <a:pt x="0" y="1431688"/>
                  </a:lnTo>
                  <a:close/>
                </a:path>
              </a:pathLst>
            </a:custGeom>
          </p:spPr>
        </p:pic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51BB9B25-B72B-4ED1-A724-FC2DF1469BB2}"/>
              </a:ext>
            </a:extLst>
          </p:cNvPr>
          <p:cNvSpPr txBox="1"/>
          <p:nvPr/>
        </p:nvSpPr>
        <p:spPr>
          <a:xfrm>
            <a:off x="9151345" y="2549163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  <a:latin typeface="Montserrat" panose="00000500000000000000" pitchFamily="2" charset="-52"/>
              </a:rPr>
              <a:t>5 000 000 000 </a:t>
            </a:r>
          </a:p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  <a:latin typeface="Montserrat" panose="00000500000000000000" pitchFamily="2" charset="-52"/>
              </a:rPr>
              <a:t>активных </a:t>
            </a:r>
            <a:r>
              <a:rPr lang="ru-RU" sz="2000" dirty="0" err="1">
                <a:solidFill>
                  <a:prstClr val="black"/>
                </a:solidFill>
                <a:latin typeface="Montserrat" panose="00000500000000000000" pitchFamily="2" charset="-52"/>
              </a:rPr>
              <a:t>экзосом</a:t>
            </a:r>
            <a:r>
              <a:rPr lang="ru-RU" sz="2000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EAE42397-B518-44FD-BB87-759338E49AD2}"/>
              </a:ext>
            </a:extLst>
          </p:cNvPr>
          <p:cNvSpPr/>
          <p:nvPr/>
        </p:nvSpPr>
        <p:spPr>
          <a:xfrm>
            <a:off x="423283" y="1640360"/>
            <a:ext cx="938784" cy="9387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E9D9277-EB28-431D-91EB-DD7F565C0184}"/>
              </a:ext>
            </a:extLst>
          </p:cNvPr>
          <p:cNvSpPr txBox="1"/>
          <p:nvPr/>
        </p:nvSpPr>
        <p:spPr>
          <a:xfrm>
            <a:off x="573067" y="1694253"/>
            <a:ext cx="254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</a:rPr>
              <a:t>Специальная технология</a:t>
            </a:r>
          </a:p>
        </p:txBody>
      </p: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B9729A17-A02E-4B62-9E4E-6169D4860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9" y="5140938"/>
            <a:ext cx="960651" cy="960651"/>
          </a:xfrm>
          <a:prstGeom prst="rect">
            <a:avLst/>
          </a:prstGeom>
        </p:spPr>
      </p:pic>
      <p:cxnSp>
        <p:nvCxnSpPr>
          <p:cNvPr id="150" name="Соединитель: уступ 149">
            <a:extLst>
              <a:ext uri="{FF2B5EF4-FFF2-40B4-BE49-F238E27FC236}">
                <a16:creationId xmlns:a16="http://schemas.microsoft.com/office/drawing/2014/main" id="{E3480D22-C80D-4905-ACFD-D661F43E9535}"/>
              </a:ext>
            </a:extLst>
          </p:cNvPr>
          <p:cNvCxnSpPr>
            <a:cxnSpLocks/>
          </p:cNvCxnSpPr>
          <p:nvPr/>
        </p:nvCxnSpPr>
        <p:spPr>
          <a:xfrm flipV="1">
            <a:off x="1587805" y="4783948"/>
            <a:ext cx="806904" cy="573020"/>
          </a:xfrm>
          <a:prstGeom prst="bentConnector3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ADB9C9F1-38F7-454E-9E37-C2545BE4C20E}"/>
              </a:ext>
            </a:extLst>
          </p:cNvPr>
          <p:cNvGrpSpPr/>
          <p:nvPr/>
        </p:nvGrpSpPr>
        <p:grpSpPr>
          <a:xfrm rot="19709885">
            <a:off x="3131307" y="4905413"/>
            <a:ext cx="367341" cy="341504"/>
            <a:chOff x="12995872" y="5264395"/>
            <a:chExt cx="409122" cy="380346"/>
          </a:xfrm>
        </p:grpSpPr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id="{6B21A089-B150-4960-81D1-FEEBD99DD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5872" y="5327227"/>
              <a:ext cx="317514" cy="317514"/>
            </a:xfrm>
            <a:prstGeom prst="rect">
              <a:avLst/>
            </a:prstGeom>
          </p:spPr>
        </p:pic>
        <p:sp>
          <p:nvSpPr>
            <p:cNvPr id="153" name="Полилиния: фигура 152">
              <a:extLst>
                <a:ext uri="{FF2B5EF4-FFF2-40B4-BE49-F238E27FC236}">
                  <a16:creationId xmlns:a16="http://schemas.microsoft.com/office/drawing/2014/main" id="{9A523173-CDEE-4057-9ED1-919CC093816F}"/>
                </a:ext>
              </a:extLst>
            </p:cNvPr>
            <p:cNvSpPr/>
            <p:nvPr/>
          </p:nvSpPr>
          <p:spPr>
            <a:xfrm>
              <a:off x="13208574" y="5311782"/>
              <a:ext cx="102904" cy="91440"/>
            </a:xfrm>
            <a:custGeom>
              <a:avLst/>
              <a:gdLst>
                <a:gd name="connsiteX0" fmla="*/ 7654 w 102904"/>
                <a:gd name="connsiteY0" fmla="*/ 0 h 91440"/>
                <a:gd name="connsiteX1" fmla="*/ 7654 w 102904"/>
                <a:gd name="connsiteY1" fmla="*/ 0 h 91440"/>
                <a:gd name="connsiteX2" fmla="*/ 3844 w 102904"/>
                <a:gd name="connsiteY2" fmla="*/ 34290 h 91440"/>
                <a:gd name="connsiteX3" fmla="*/ 34 w 102904"/>
                <a:gd name="connsiteY3" fmla="*/ 49530 h 91440"/>
                <a:gd name="connsiteX4" fmla="*/ 1939 w 102904"/>
                <a:gd name="connsiteY4" fmla="*/ 62865 h 91440"/>
                <a:gd name="connsiteX5" fmla="*/ 1939 w 102904"/>
                <a:gd name="connsiteY5" fmla="*/ 66675 h 91440"/>
                <a:gd name="connsiteX6" fmla="*/ 13369 w 102904"/>
                <a:gd name="connsiteY6" fmla="*/ 85725 h 91440"/>
                <a:gd name="connsiteX7" fmla="*/ 43849 w 102904"/>
                <a:gd name="connsiteY7" fmla="*/ 91440 h 91440"/>
                <a:gd name="connsiteX8" fmla="*/ 102904 w 102904"/>
                <a:gd name="connsiteY8" fmla="*/ 74295 h 91440"/>
                <a:gd name="connsiteX9" fmla="*/ 83854 w 102904"/>
                <a:gd name="connsiteY9" fmla="*/ 40005 h 91440"/>
                <a:gd name="connsiteX10" fmla="*/ 60994 w 102904"/>
                <a:gd name="connsiteY10" fmla="*/ 9525 h 91440"/>
                <a:gd name="connsiteX11" fmla="*/ 7654 w 102904"/>
                <a:gd name="connsiteY11" fmla="*/ 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04" h="91440">
                  <a:moveTo>
                    <a:pt x="7654" y="0"/>
                  </a:moveTo>
                  <a:lnTo>
                    <a:pt x="7654" y="0"/>
                  </a:lnTo>
                  <a:cubicBezTo>
                    <a:pt x="6384" y="11430"/>
                    <a:pt x="5593" y="22923"/>
                    <a:pt x="3844" y="34290"/>
                  </a:cubicBezTo>
                  <a:cubicBezTo>
                    <a:pt x="3048" y="39465"/>
                    <a:pt x="382" y="44305"/>
                    <a:pt x="34" y="49530"/>
                  </a:cubicBezTo>
                  <a:cubicBezTo>
                    <a:pt x="-265" y="54010"/>
                    <a:pt x="1443" y="58402"/>
                    <a:pt x="1939" y="62865"/>
                  </a:cubicBezTo>
                  <a:cubicBezTo>
                    <a:pt x="2079" y="64127"/>
                    <a:pt x="1939" y="65405"/>
                    <a:pt x="1939" y="66675"/>
                  </a:cubicBezTo>
                  <a:lnTo>
                    <a:pt x="13369" y="85725"/>
                  </a:lnTo>
                  <a:lnTo>
                    <a:pt x="43849" y="91440"/>
                  </a:lnTo>
                  <a:lnTo>
                    <a:pt x="102904" y="74295"/>
                  </a:lnTo>
                  <a:lnTo>
                    <a:pt x="83854" y="40005"/>
                  </a:lnTo>
                  <a:lnTo>
                    <a:pt x="60994" y="9525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Овал 153">
              <a:extLst>
                <a:ext uri="{FF2B5EF4-FFF2-40B4-BE49-F238E27FC236}">
                  <a16:creationId xmlns:a16="http://schemas.microsoft.com/office/drawing/2014/main" id="{6EB406E7-104D-43C6-B1C8-AC4317A56479}"/>
                </a:ext>
              </a:extLst>
            </p:cNvPr>
            <p:cNvSpPr/>
            <p:nvPr/>
          </p:nvSpPr>
          <p:spPr>
            <a:xfrm rot="19141746" flipH="1" flipV="1">
              <a:off x="13192126" y="52815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Овал 154">
              <a:extLst>
                <a:ext uri="{FF2B5EF4-FFF2-40B4-BE49-F238E27FC236}">
                  <a16:creationId xmlns:a16="http://schemas.microsoft.com/office/drawing/2014/main" id="{226E28D5-56D6-4BCE-862F-7B2017EF794D}"/>
                </a:ext>
              </a:extLst>
            </p:cNvPr>
            <p:cNvSpPr/>
            <p:nvPr/>
          </p:nvSpPr>
          <p:spPr>
            <a:xfrm rot="19141746" flipH="1" flipV="1">
              <a:off x="13256371" y="53366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CE11142D-55B5-43F8-A9AE-84EE422CCA22}"/>
                </a:ext>
              </a:extLst>
            </p:cNvPr>
            <p:cNvSpPr/>
            <p:nvPr/>
          </p:nvSpPr>
          <p:spPr>
            <a:xfrm rot="19141746" flipH="1" flipV="1">
              <a:off x="13282207" y="526439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1E51C4F6-FABF-4C9F-86FB-9CD71AA2E392}"/>
                </a:ext>
              </a:extLst>
            </p:cNvPr>
            <p:cNvSpPr/>
            <p:nvPr/>
          </p:nvSpPr>
          <p:spPr>
            <a:xfrm rot="19141746" flipH="1" flipV="1">
              <a:off x="13359275" y="533842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88645C9E-F807-4E5C-9923-BF9C1FB0725E}"/>
                </a:ext>
              </a:extLst>
            </p:cNvPr>
            <p:cNvSpPr/>
            <p:nvPr/>
          </p:nvSpPr>
          <p:spPr>
            <a:xfrm rot="19141746" flipH="1" flipV="1">
              <a:off x="13327026" y="54088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ED08BDBE-257F-4993-8C74-3EEC795CE78D}"/>
                </a:ext>
              </a:extLst>
            </p:cNvPr>
            <p:cNvSpPr/>
            <p:nvPr/>
          </p:nvSpPr>
          <p:spPr>
            <a:xfrm rot="19141746" flipH="1" flipV="1">
              <a:off x="13308776" y="531950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3A6DA8EF-18A4-494C-8139-A015371C6E73}"/>
              </a:ext>
            </a:extLst>
          </p:cNvPr>
          <p:cNvGrpSpPr/>
          <p:nvPr/>
        </p:nvGrpSpPr>
        <p:grpSpPr>
          <a:xfrm rot="9621913">
            <a:off x="2962730" y="4438624"/>
            <a:ext cx="367341" cy="341504"/>
            <a:chOff x="12995872" y="5264395"/>
            <a:chExt cx="409122" cy="380346"/>
          </a:xfrm>
        </p:grpSpPr>
        <p:pic>
          <p:nvPicPr>
            <p:cNvPr id="164" name="Рисунок 163">
              <a:extLst>
                <a:ext uri="{FF2B5EF4-FFF2-40B4-BE49-F238E27FC236}">
                  <a16:creationId xmlns:a16="http://schemas.microsoft.com/office/drawing/2014/main" id="{710560E8-FEDC-4CE3-9562-5CFE70E66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5872" y="5327227"/>
              <a:ext cx="317514" cy="317514"/>
            </a:xfrm>
            <a:prstGeom prst="rect">
              <a:avLst/>
            </a:prstGeom>
          </p:spPr>
        </p:pic>
        <p:sp>
          <p:nvSpPr>
            <p:cNvPr id="169" name="Полилиния: фигура 168">
              <a:extLst>
                <a:ext uri="{FF2B5EF4-FFF2-40B4-BE49-F238E27FC236}">
                  <a16:creationId xmlns:a16="http://schemas.microsoft.com/office/drawing/2014/main" id="{22F81066-0D92-4F9E-B844-C6397694DB8E}"/>
                </a:ext>
              </a:extLst>
            </p:cNvPr>
            <p:cNvSpPr/>
            <p:nvPr/>
          </p:nvSpPr>
          <p:spPr>
            <a:xfrm>
              <a:off x="13208574" y="5311782"/>
              <a:ext cx="102904" cy="91440"/>
            </a:xfrm>
            <a:custGeom>
              <a:avLst/>
              <a:gdLst>
                <a:gd name="connsiteX0" fmla="*/ 7654 w 102904"/>
                <a:gd name="connsiteY0" fmla="*/ 0 h 91440"/>
                <a:gd name="connsiteX1" fmla="*/ 7654 w 102904"/>
                <a:gd name="connsiteY1" fmla="*/ 0 h 91440"/>
                <a:gd name="connsiteX2" fmla="*/ 3844 w 102904"/>
                <a:gd name="connsiteY2" fmla="*/ 34290 h 91440"/>
                <a:gd name="connsiteX3" fmla="*/ 34 w 102904"/>
                <a:gd name="connsiteY3" fmla="*/ 49530 h 91440"/>
                <a:gd name="connsiteX4" fmla="*/ 1939 w 102904"/>
                <a:gd name="connsiteY4" fmla="*/ 62865 h 91440"/>
                <a:gd name="connsiteX5" fmla="*/ 1939 w 102904"/>
                <a:gd name="connsiteY5" fmla="*/ 66675 h 91440"/>
                <a:gd name="connsiteX6" fmla="*/ 13369 w 102904"/>
                <a:gd name="connsiteY6" fmla="*/ 85725 h 91440"/>
                <a:gd name="connsiteX7" fmla="*/ 43849 w 102904"/>
                <a:gd name="connsiteY7" fmla="*/ 91440 h 91440"/>
                <a:gd name="connsiteX8" fmla="*/ 102904 w 102904"/>
                <a:gd name="connsiteY8" fmla="*/ 74295 h 91440"/>
                <a:gd name="connsiteX9" fmla="*/ 83854 w 102904"/>
                <a:gd name="connsiteY9" fmla="*/ 40005 h 91440"/>
                <a:gd name="connsiteX10" fmla="*/ 60994 w 102904"/>
                <a:gd name="connsiteY10" fmla="*/ 9525 h 91440"/>
                <a:gd name="connsiteX11" fmla="*/ 7654 w 102904"/>
                <a:gd name="connsiteY11" fmla="*/ 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04" h="91440">
                  <a:moveTo>
                    <a:pt x="7654" y="0"/>
                  </a:moveTo>
                  <a:lnTo>
                    <a:pt x="7654" y="0"/>
                  </a:lnTo>
                  <a:cubicBezTo>
                    <a:pt x="6384" y="11430"/>
                    <a:pt x="5593" y="22923"/>
                    <a:pt x="3844" y="34290"/>
                  </a:cubicBezTo>
                  <a:cubicBezTo>
                    <a:pt x="3048" y="39465"/>
                    <a:pt x="382" y="44305"/>
                    <a:pt x="34" y="49530"/>
                  </a:cubicBezTo>
                  <a:cubicBezTo>
                    <a:pt x="-265" y="54010"/>
                    <a:pt x="1443" y="58402"/>
                    <a:pt x="1939" y="62865"/>
                  </a:cubicBezTo>
                  <a:cubicBezTo>
                    <a:pt x="2079" y="64127"/>
                    <a:pt x="1939" y="65405"/>
                    <a:pt x="1939" y="66675"/>
                  </a:cubicBezTo>
                  <a:lnTo>
                    <a:pt x="13369" y="85725"/>
                  </a:lnTo>
                  <a:lnTo>
                    <a:pt x="43849" y="91440"/>
                  </a:lnTo>
                  <a:lnTo>
                    <a:pt x="102904" y="74295"/>
                  </a:lnTo>
                  <a:lnTo>
                    <a:pt x="83854" y="40005"/>
                  </a:lnTo>
                  <a:lnTo>
                    <a:pt x="60994" y="9525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E8D4DEBF-0AB6-4601-9EC2-B4A2486D260F}"/>
                </a:ext>
              </a:extLst>
            </p:cNvPr>
            <p:cNvSpPr/>
            <p:nvPr/>
          </p:nvSpPr>
          <p:spPr>
            <a:xfrm rot="19141746" flipH="1" flipV="1">
              <a:off x="13192126" y="52815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FA8DA3EB-7CBD-49DD-9697-7DD2908FB470}"/>
                </a:ext>
              </a:extLst>
            </p:cNvPr>
            <p:cNvSpPr/>
            <p:nvPr/>
          </p:nvSpPr>
          <p:spPr>
            <a:xfrm rot="19141746" flipH="1" flipV="1">
              <a:off x="13256371" y="53366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Овал 171">
              <a:extLst>
                <a:ext uri="{FF2B5EF4-FFF2-40B4-BE49-F238E27FC236}">
                  <a16:creationId xmlns:a16="http://schemas.microsoft.com/office/drawing/2014/main" id="{BB816D21-00A2-4B11-A7EA-F6DD3C6C46EE}"/>
                </a:ext>
              </a:extLst>
            </p:cNvPr>
            <p:cNvSpPr/>
            <p:nvPr/>
          </p:nvSpPr>
          <p:spPr>
            <a:xfrm rot="19141746" flipH="1" flipV="1">
              <a:off x="13282207" y="526439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FBA6B5A3-577E-461D-886C-7E41AC9F4B79}"/>
                </a:ext>
              </a:extLst>
            </p:cNvPr>
            <p:cNvSpPr/>
            <p:nvPr/>
          </p:nvSpPr>
          <p:spPr>
            <a:xfrm rot="19141746" flipH="1" flipV="1">
              <a:off x="13359275" y="533842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Овал 173">
              <a:extLst>
                <a:ext uri="{FF2B5EF4-FFF2-40B4-BE49-F238E27FC236}">
                  <a16:creationId xmlns:a16="http://schemas.microsoft.com/office/drawing/2014/main" id="{F0501573-DC8B-42BD-973F-EBBF9D2F1FEA}"/>
                </a:ext>
              </a:extLst>
            </p:cNvPr>
            <p:cNvSpPr/>
            <p:nvPr/>
          </p:nvSpPr>
          <p:spPr>
            <a:xfrm rot="19141746" flipH="1" flipV="1">
              <a:off x="13327026" y="54088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Овал 174">
              <a:extLst>
                <a:ext uri="{FF2B5EF4-FFF2-40B4-BE49-F238E27FC236}">
                  <a16:creationId xmlns:a16="http://schemas.microsoft.com/office/drawing/2014/main" id="{EA2FD153-1BEA-4011-933C-48BA9F2ED59B}"/>
                </a:ext>
              </a:extLst>
            </p:cNvPr>
            <p:cNvSpPr/>
            <p:nvPr/>
          </p:nvSpPr>
          <p:spPr>
            <a:xfrm rot="19141746" flipH="1" flipV="1">
              <a:off x="13308776" y="531950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6" name="Группа 175">
            <a:extLst>
              <a:ext uri="{FF2B5EF4-FFF2-40B4-BE49-F238E27FC236}">
                <a16:creationId xmlns:a16="http://schemas.microsoft.com/office/drawing/2014/main" id="{895274FC-0DA4-4A09-8D40-B007F886745A}"/>
              </a:ext>
            </a:extLst>
          </p:cNvPr>
          <p:cNvGrpSpPr/>
          <p:nvPr/>
        </p:nvGrpSpPr>
        <p:grpSpPr>
          <a:xfrm rot="15358521">
            <a:off x="2629583" y="4866680"/>
            <a:ext cx="367341" cy="341504"/>
            <a:chOff x="12995872" y="5264395"/>
            <a:chExt cx="409122" cy="380346"/>
          </a:xfrm>
        </p:grpSpPr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id="{D1178D73-87A8-4B8F-B136-0D81DCBA2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5872" y="5327227"/>
              <a:ext cx="317514" cy="317514"/>
            </a:xfrm>
            <a:prstGeom prst="rect">
              <a:avLst/>
            </a:prstGeom>
          </p:spPr>
        </p:pic>
        <p:sp>
          <p:nvSpPr>
            <p:cNvPr id="178" name="Полилиния: фигура 177">
              <a:extLst>
                <a:ext uri="{FF2B5EF4-FFF2-40B4-BE49-F238E27FC236}">
                  <a16:creationId xmlns:a16="http://schemas.microsoft.com/office/drawing/2014/main" id="{AEA1F460-1A8E-446E-8E7D-BC6346928858}"/>
                </a:ext>
              </a:extLst>
            </p:cNvPr>
            <p:cNvSpPr/>
            <p:nvPr/>
          </p:nvSpPr>
          <p:spPr>
            <a:xfrm>
              <a:off x="13208574" y="5311782"/>
              <a:ext cx="102904" cy="91440"/>
            </a:xfrm>
            <a:custGeom>
              <a:avLst/>
              <a:gdLst>
                <a:gd name="connsiteX0" fmla="*/ 7654 w 102904"/>
                <a:gd name="connsiteY0" fmla="*/ 0 h 91440"/>
                <a:gd name="connsiteX1" fmla="*/ 7654 w 102904"/>
                <a:gd name="connsiteY1" fmla="*/ 0 h 91440"/>
                <a:gd name="connsiteX2" fmla="*/ 3844 w 102904"/>
                <a:gd name="connsiteY2" fmla="*/ 34290 h 91440"/>
                <a:gd name="connsiteX3" fmla="*/ 34 w 102904"/>
                <a:gd name="connsiteY3" fmla="*/ 49530 h 91440"/>
                <a:gd name="connsiteX4" fmla="*/ 1939 w 102904"/>
                <a:gd name="connsiteY4" fmla="*/ 62865 h 91440"/>
                <a:gd name="connsiteX5" fmla="*/ 1939 w 102904"/>
                <a:gd name="connsiteY5" fmla="*/ 66675 h 91440"/>
                <a:gd name="connsiteX6" fmla="*/ 13369 w 102904"/>
                <a:gd name="connsiteY6" fmla="*/ 85725 h 91440"/>
                <a:gd name="connsiteX7" fmla="*/ 43849 w 102904"/>
                <a:gd name="connsiteY7" fmla="*/ 91440 h 91440"/>
                <a:gd name="connsiteX8" fmla="*/ 102904 w 102904"/>
                <a:gd name="connsiteY8" fmla="*/ 74295 h 91440"/>
                <a:gd name="connsiteX9" fmla="*/ 83854 w 102904"/>
                <a:gd name="connsiteY9" fmla="*/ 40005 h 91440"/>
                <a:gd name="connsiteX10" fmla="*/ 60994 w 102904"/>
                <a:gd name="connsiteY10" fmla="*/ 9525 h 91440"/>
                <a:gd name="connsiteX11" fmla="*/ 7654 w 102904"/>
                <a:gd name="connsiteY11" fmla="*/ 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04" h="91440">
                  <a:moveTo>
                    <a:pt x="7654" y="0"/>
                  </a:moveTo>
                  <a:lnTo>
                    <a:pt x="7654" y="0"/>
                  </a:lnTo>
                  <a:cubicBezTo>
                    <a:pt x="6384" y="11430"/>
                    <a:pt x="5593" y="22923"/>
                    <a:pt x="3844" y="34290"/>
                  </a:cubicBezTo>
                  <a:cubicBezTo>
                    <a:pt x="3048" y="39465"/>
                    <a:pt x="382" y="44305"/>
                    <a:pt x="34" y="49530"/>
                  </a:cubicBezTo>
                  <a:cubicBezTo>
                    <a:pt x="-265" y="54010"/>
                    <a:pt x="1443" y="58402"/>
                    <a:pt x="1939" y="62865"/>
                  </a:cubicBezTo>
                  <a:cubicBezTo>
                    <a:pt x="2079" y="64127"/>
                    <a:pt x="1939" y="65405"/>
                    <a:pt x="1939" y="66675"/>
                  </a:cubicBezTo>
                  <a:lnTo>
                    <a:pt x="13369" y="85725"/>
                  </a:lnTo>
                  <a:lnTo>
                    <a:pt x="43849" y="91440"/>
                  </a:lnTo>
                  <a:lnTo>
                    <a:pt x="102904" y="74295"/>
                  </a:lnTo>
                  <a:lnTo>
                    <a:pt x="83854" y="40005"/>
                  </a:lnTo>
                  <a:lnTo>
                    <a:pt x="60994" y="9525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B2D8D302-1F0B-458D-84B8-3B8BAE51449F}"/>
                </a:ext>
              </a:extLst>
            </p:cNvPr>
            <p:cNvSpPr/>
            <p:nvPr/>
          </p:nvSpPr>
          <p:spPr>
            <a:xfrm rot="19141746" flipH="1" flipV="1">
              <a:off x="13192126" y="52815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Овал 179">
              <a:extLst>
                <a:ext uri="{FF2B5EF4-FFF2-40B4-BE49-F238E27FC236}">
                  <a16:creationId xmlns:a16="http://schemas.microsoft.com/office/drawing/2014/main" id="{BF90FEE6-50E4-4197-A47F-2A95675338E4}"/>
                </a:ext>
              </a:extLst>
            </p:cNvPr>
            <p:cNvSpPr/>
            <p:nvPr/>
          </p:nvSpPr>
          <p:spPr>
            <a:xfrm rot="19141746" flipH="1" flipV="1">
              <a:off x="13256371" y="53366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Овал 180">
              <a:extLst>
                <a:ext uri="{FF2B5EF4-FFF2-40B4-BE49-F238E27FC236}">
                  <a16:creationId xmlns:a16="http://schemas.microsoft.com/office/drawing/2014/main" id="{B5EA5681-2530-4E8B-8846-48F353C9F0BA}"/>
                </a:ext>
              </a:extLst>
            </p:cNvPr>
            <p:cNvSpPr/>
            <p:nvPr/>
          </p:nvSpPr>
          <p:spPr>
            <a:xfrm rot="19141746" flipH="1" flipV="1">
              <a:off x="13282207" y="526439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E6A33EA5-5523-43D7-B937-1D1AB14BB3BD}"/>
                </a:ext>
              </a:extLst>
            </p:cNvPr>
            <p:cNvSpPr/>
            <p:nvPr/>
          </p:nvSpPr>
          <p:spPr>
            <a:xfrm rot="19141746" flipH="1" flipV="1">
              <a:off x="13359275" y="533842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id="{DD822B35-3E28-442B-82E3-EA49C440C01B}"/>
                </a:ext>
              </a:extLst>
            </p:cNvPr>
            <p:cNvSpPr/>
            <p:nvPr/>
          </p:nvSpPr>
          <p:spPr>
            <a:xfrm rot="19141746" flipH="1" flipV="1">
              <a:off x="13327026" y="54088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id="{4B11862D-5BFD-4C58-8EB5-B1CE9612D2FC}"/>
                </a:ext>
              </a:extLst>
            </p:cNvPr>
            <p:cNvSpPr/>
            <p:nvPr/>
          </p:nvSpPr>
          <p:spPr>
            <a:xfrm rot="19141746" flipH="1" flipV="1">
              <a:off x="13308776" y="531950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DDFE0D17-AC50-4EF2-87E0-CAFF72FB4640}"/>
              </a:ext>
            </a:extLst>
          </p:cNvPr>
          <p:cNvSpPr txBox="1"/>
          <p:nvPr/>
        </p:nvSpPr>
        <p:spPr>
          <a:xfrm>
            <a:off x="313315" y="4124771"/>
            <a:ext cx="1278246" cy="469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Молоки лосося</a:t>
            </a:r>
          </a:p>
        </p:txBody>
      </p:sp>
      <p:pic>
        <p:nvPicPr>
          <p:cNvPr id="186" name="Picture 2" descr="Жареные молоки лососевых рыб">
            <a:extLst>
              <a:ext uri="{FF2B5EF4-FFF2-40B4-BE49-F238E27FC236}">
                <a16:creationId xmlns:a16="http://schemas.microsoft.com/office/drawing/2014/main" id="{E085CA50-CB6C-4122-A523-673B056C7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5" y="4434996"/>
            <a:ext cx="887568" cy="6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Рисунок 186" descr="Изображение выглядит как рыба, Рыбные продукты, Плавник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691B6E51-AFB7-47BA-8B83-46E70399C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75040" y="3379959"/>
            <a:ext cx="1712000" cy="921056"/>
          </a:xfrm>
          <a:prstGeom prst="rect">
            <a:avLst/>
          </a:prstGeom>
        </p:spPr>
      </p:pic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A5EFA709-1C52-471B-A8E2-88415D6DE045}"/>
              </a:ext>
            </a:extLst>
          </p:cNvPr>
          <p:cNvGrpSpPr/>
          <p:nvPr/>
        </p:nvGrpSpPr>
        <p:grpSpPr>
          <a:xfrm>
            <a:off x="4735115" y="3298823"/>
            <a:ext cx="3546931" cy="2721630"/>
            <a:chOff x="4735115" y="3298823"/>
            <a:chExt cx="3546931" cy="2721630"/>
          </a:xfrm>
        </p:grpSpPr>
        <p:sp>
          <p:nvSpPr>
            <p:cNvPr id="189" name="Прямоугольник: скругленные верхние углы 188">
              <a:extLst>
                <a:ext uri="{FF2B5EF4-FFF2-40B4-BE49-F238E27FC236}">
                  <a16:creationId xmlns:a16="http://schemas.microsoft.com/office/drawing/2014/main" id="{77346E71-75FF-4BEC-867B-37B3D68329EB}"/>
                </a:ext>
              </a:extLst>
            </p:cNvPr>
            <p:cNvSpPr/>
            <p:nvPr/>
          </p:nvSpPr>
          <p:spPr>
            <a:xfrm>
              <a:off x="4741133" y="4017966"/>
              <a:ext cx="3540913" cy="2002487"/>
            </a:xfrm>
            <a:prstGeom prst="round2SameRect">
              <a:avLst>
                <a:gd name="adj1" fmla="val 58"/>
                <a:gd name="adj2" fmla="val 702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Прямоугольник: скругленные углы 189">
              <a:extLst>
                <a:ext uri="{FF2B5EF4-FFF2-40B4-BE49-F238E27FC236}">
                  <a16:creationId xmlns:a16="http://schemas.microsoft.com/office/drawing/2014/main" id="{87D46718-15E1-4689-B358-9A4F010B3184}"/>
                </a:ext>
              </a:extLst>
            </p:cNvPr>
            <p:cNvSpPr/>
            <p:nvPr/>
          </p:nvSpPr>
          <p:spPr>
            <a:xfrm>
              <a:off x="4735115" y="3298823"/>
              <a:ext cx="3546647" cy="2721630"/>
            </a:xfrm>
            <a:prstGeom prst="roundRect">
              <a:avLst>
                <a:gd name="adj" fmla="val 7464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1" name="Рисунок 190">
            <a:extLst>
              <a:ext uri="{FF2B5EF4-FFF2-40B4-BE49-F238E27FC236}">
                <a16:creationId xmlns:a16="http://schemas.microsoft.com/office/drawing/2014/main" id="{EDC8970C-9FC0-40B4-85D0-DFA645B93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7281" y="4549718"/>
            <a:ext cx="526304" cy="526304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:a16="http://schemas.microsoft.com/office/drawing/2014/main" id="{C5E64F28-1FB5-4E18-995F-79C06134A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8821" y="4556525"/>
            <a:ext cx="520896" cy="520896"/>
          </a:xfrm>
          <a:prstGeom prst="rect">
            <a:avLst/>
          </a:prstGeom>
        </p:spPr>
      </p:pic>
      <p:grpSp>
        <p:nvGrpSpPr>
          <p:cNvPr id="193" name="Группа 192">
            <a:extLst>
              <a:ext uri="{FF2B5EF4-FFF2-40B4-BE49-F238E27FC236}">
                <a16:creationId xmlns:a16="http://schemas.microsoft.com/office/drawing/2014/main" id="{EAD18B16-43E9-444C-B8AA-9F499076A7A1}"/>
              </a:ext>
            </a:extLst>
          </p:cNvPr>
          <p:cNvGrpSpPr/>
          <p:nvPr/>
        </p:nvGrpSpPr>
        <p:grpSpPr>
          <a:xfrm>
            <a:off x="5757063" y="4512983"/>
            <a:ext cx="529587" cy="599772"/>
            <a:chOff x="4015782" y="3662379"/>
            <a:chExt cx="1341074" cy="1518805"/>
          </a:xfrm>
        </p:grpSpPr>
        <p:sp>
          <p:nvSpPr>
            <p:cNvPr id="194" name="Овал 193">
              <a:extLst>
                <a:ext uri="{FF2B5EF4-FFF2-40B4-BE49-F238E27FC236}">
                  <a16:creationId xmlns:a16="http://schemas.microsoft.com/office/drawing/2014/main" id="{18EE36C4-3A8D-4853-B6F5-50714D918090}"/>
                </a:ext>
              </a:extLst>
            </p:cNvPr>
            <p:cNvSpPr/>
            <p:nvPr/>
          </p:nvSpPr>
          <p:spPr>
            <a:xfrm>
              <a:off x="4086406" y="3926556"/>
              <a:ext cx="287075" cy="28707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Овал 194">
              <a:extLst>
                <a:ext uri="{FF2B5EF4-FFF2-40B4-BE49-F238E27FC236}">
                  <a16:creationId xmlns:a16="http://schemas.microsoft.com/office/drawing/2014/main" id="{2C7DD12F-C512-46D5-956D-319534B4218E}"/>
                </a:ext>
              </a:extLst>
            </p:cNvPr>
            <p:cNvSpPr/>
            <p:nvPr/>
          </p:nvSpPr>
          <p:spPr>
            <a:xfrm>
              <a:off x="4599586" y="3662379"/>
              <a:ext cx="287075" cy="28707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Овал 195">
              <a:extLst>
                <a:ext uri="{FF2B5EF4-FFF2-40B4-BE49-F238E27FC236}">
                  <a16:creationId xmlns:a16="http://schemas.microsoft.com/office/drawing/2014/main" id="{4AAD6842-DAFD-4D7E-846F-128A7B6BC0AB}"/>
                </a:ext>
              </a:extLst>
            </p:cNvPr>
            <p:cNvSpPr/>
            <p:nvPr/>
          </p:nvSpPr>
          <p:spPr>
            <a:xfrm>
              <a:off x="5056682" y="3970512"/>
              <a:ext cx="287075" cy="28707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Овал 196">
              <a:extLst>
                <a:ext uri="{FF2B5EF4-FFF2-40B4-BE49-F238E27FC236}">
                  <a16:creationId xmlns:a16="http://schemas.microsoft.com/office/drawing/2014/main" id="{B4C04ED8-2A67-43F5-B863-6A6700840D56}"/>
                </a:ext>
              </a:extLst>
            </p:cNvPr>
            <p:cNvSpPr/>
            <p:nvPr/>
          </p:nvSpPr>
          <p:spPr>
            <a:xfrm>
              <a:off x="5069781" y="4544257"/>
              <a:ext cx="287075" cy="28707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Овал 197">
              <a:extLst>
                <a:ext uri="{FF2B5EF4-FFF2-40B4-BE49-F238E27FC236}">
                  <a16:creationId xmlns:a16="http://schemas.microsoft.com/office/drawing/2014/main" id="{227FA8A8-29A7-4204-8B20-62EBC2B14B96}"/>
                </a:ext>
              </a:extLst>
            </p:cNvPr>
            <p:cNvSpPr/>
            <p:nvPr/>
          </p:nvSpPr>
          <p:spPr>
            <a:xfrm>
              <a:off x="4581312" y="4894109"/>
              <a:ext cx="287075" cy="28707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Овал 198">
              <a:extLst>
                <a:ext uri="{FF2B5EF4-FFF2-40B4-BE49-F238E27FC236}">
                  <a16:creationId xmlns:a16="http://schemas.microsoft.com/office/drawing/2014/main" id="{4F4DDC59-1FC9-4CFB-A1E8-3D017A1A773E}"/>
                </a:ext>
              </a:extLst>
            </p:cNvPr>
            <p:cNvSpPr/>
            <p:nvPr/>
          </p:nvSpPr>
          <p:spPr>
            <a:xfrm>
              <a:off x="4015782" y="4626660"/>
              <a:ext cx="287075" cy="28707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00" name="Прямая со стрелкой 199">
            <a:extLst>
              <a:ext uri="{FF2B5EF4-FFF2-40B4-BE49-F238E27FC236}">
                <a16:creationId xmlns:a16="http://schemas.microsoft.com/office/drawing/2014/main" id="{7B3BEAF9-55B2-483C-9D28-7CC3AE856973}"/>
              </a:ext>
            </a:extLst>
          </p:cNvPr>
          <p:cNvCxnSpPr>
            <a:cxnSpLocks/>
          </p:cNvCxnSpPr>
          <p:nvPr/>
        </p:nvCxnSpPr>
        <p:spPr>
          <a:xfrm>
            <a:off x="6342005" y="4834606"/>
            <a:ext cx="218954" cy="0"/>
          </a:xfrm>
          <a:prstGeom prst="straightConnector1">
            <a:avLst/>
          </a:prstGeom>
          <a:ln>
            <a:solidFill>
              <a:srgbClr val="692733"/>
            </a:solidFill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Группа 200">
            <a:extLst>
              <a:ext uri="{FF2B5EF4-FFF2-40B4-BE49-F238E27FC236}">
                <a16:creationId xmlns:a16="http://schemas.microsoft.com/office/drawing/2014/main" id="{0051B600-8829-4949-9A31-BBAC9B36C542}"/>
              </a:ext>
            </a:extLst>
          </p:cNvPr>
          <p:cNvGrpSpPr/>
          <p:nvPr/>
        </p:nvGrpSpPr>
        <p:grpSpPr>
          <a:xfrm>
            <a:off x="6601812" y="4534805"/>
            <a:ext cx="520231" cy="553952"/>
            <a:chOff x="6154945" y="3717639"/>
            <a:chExt cx="1317383" cy="1402774"/>
          </a:xfrm>
        </p:grpSpPr>
        <p:pic>
          <p:nvPicPr>
            <p:cNvPr id="202" name="Рисунок 201">
              <a:extLst>
                <a:ext uri="{FF2B5EF4-FFF2-40B4-BE49-F238E27FC236}">
                  <a16:creationId xmlns:a16="http://schemas.microsoft.com/office/drawing/2014/main" id="{3BEC03A3-139E-44A2-91F6-5470CE53B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147" y="3790734"/>
              <a:ext cx="1270181" cy="1270181"/>
            </a:xfrm>
            <a:prstGeom prst="rect">
              <a:avLst/>
            </a:prstGeom>
          </p:spPr>
        </p:pic>
        <p:sp>
          <p:nvSpPr>
            <p:cNvPr id="203" name="Овал 202">
              <a:extLst>
                <a:ext uri="{FF2B5EF4-FFF2-40B4-BE49-F238E27FC236}">
                  <a16:creationId xmlns:a16="http://schemas.microsoft.com/office/drawing/2014/main" id="{9A39329A-F8FA-4228-8301-328E1F7E26BC}"/>
                </a:ext>
              </a:extLst>
            </p:cNvPr>
            <p:cNvSpPr/>
            <p:nvPr/>
          </p:nvSpPr>
          <p:spPr>
            <a:xfrm>
              <a:off x="6228085" y="3895185"/>
              <a:ext cx="276435" cy="27643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Овал 203">
              <a:extLst>
                <a:ext uri="{FF2B5EF4-FFF2-40B4-BE49-F238E27FC236}">
                  <a16:creationId xmlns:a16="http://schemas.microsoft.com/office/drawing/2014/main" id="{A635A550-854C-40B4-BBDB-CF9D0BA58A44}"/>
                </a:ext>
              </a:extLst>
            </p:cNvPr>
            <p:cNvSpPr/>
            <p:nvPr/>
          </p:nvSpPr>
          <p:spPr>
            <a:xfrm>
              <a:off x="6763909" y="3717639"/>
              <a:ext cx="276435" cy="27643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Овал 204">
              <a:extLst>
                <a:ext uri="{FF2B5EF4-FFF2-40B4-BE49-F238E27FC236}">
                  <a16:creationId xmlns:a16="http://schemas.microsoft.com/office/drawing/2014/main" id="{0CDC66E0-8A3B-4FA5-A033-878789BA36B4}"/>
                </a:ext>
              </a:extLst>
            </p:cNvPr>
            <p:cNvSpPr/>
            <p:nvPr/>
          </p:nvSpPr>
          <p:spPr>
            <a:xfrm>
              <a:off x="7181330" y="4005505"/>
              <a:ext cx="276435" cy="27643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Овал 205">
              <a:extLst>
                <a:ext uri="{FF2B5EF4-FFF2-40B4-BE49-F238E27FC236}">
                  <a16:creationId xmlns:a16="http://schemas.microsoft.com/office/drawing/2014/main" id="{F64981FA-5809-463D-BB8C-14E13FA058F2}"/>
                </a:ext>
              </a:extLst>
            </p:cNvPr>
            <p:cNvSpPr/>
            <p:nvPr/>
          </p:nvSpPr>
          <p:spPr>
            <a:xfrm>
              <a:off x="7195810" y="4476825"/>
              <a:ext cx="276435" cy="27643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Овал 206">
              <a:extLst>
                <a:ext uri="{FF2B5EF4-FFF2-40B4-BE49-F238E27FC236}">
                  <a16:creationId xmlns:a16="http://schemas.microsoft.com/office/drawing/2014/main" id="{BA9F36EF-7B9A-4FC7-ADEB-66A8109AD451}"/>
                </a:ext>
              </a:extLst>
            </p:cNvPr>
            <p:cNvSpPr/>
            <p:nvPr/>
          </p:nvSpPr>
          <p:spPr>
            <a:xfrm>
              <a:off x="6763908" y="4843978"/>
              <a:ext cx="276435" cy="27643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Овал 207">
              <a:extLst>
                <a:ext uri="{FF2B5EF4-FFF2-40B4-BE49-F238E27FC236}">
                  <a16:creationId xmlns:a16="http://schemas.microsoft.com/office/drawing/2014/main" id="{37F9815A-EEA2-44E2-A0DE-3630B570FF19}"/>
                </a:ext>
              </a:extLst>
            </p:cNvPr>
            <p:cNvSpPr/>
            <p:nvPr/>
          </p:nvSpPr>
          <p:spPr>
            <a:xfrm>
              <a:off x="6154945" y="4625905"/>
              <a:ext cx="276435" cy="276435"/>
            </a:xfrm>
            <a:prstGeom prst="ellipse">
              <a:avLst/>
            </a:prstGeom>
            <a:solidFill>
              <a:srgbClr val="F6E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9" name="Группа 208">
            <a:extLst>
              <a:ext uri="{FF2B5EF4-FFF2-40B4-BE49-F238E27FC236}">
                <a16:creationId xmlns:a16="http://schemas.microsoft.com/office/drawing/2014/main" id="{821DDC5F-0C89-4AFC-BD3D-7361EAA40A74}"/>
              </a:ext>
            </a:extLst>
          </p:cNvPr>
          <p:cNvGrpSpPr/>
          <p:nvPr/>
        </p:nvGrpSpPr>
        <p:grpSpPr>
          <a:xfrm>
            <a:off x="7072260" y="4870285"/>
            <a:ext cx="227559" cy="267634"/>
            <a:chOff x="10326928" y="4122894"/>
            <a:chExt cx="965233" cy="1135219"/>
          </a:xfrm>
        </p:grpSpPr>
        <p:pic>
          <p:nvPicPr>
            <p:cNvPr id="210" name="Рисунок 209">
              <a:extLst>
                <a:ext uri="{FF2B5EF4-FFF2-40B4-BE49-F238E27FC236}">
                  <a16:creationId xmlns:a16="http://schemas.microsoft.com/office/drawing/2014/main" id="{8A7300CF-9470-4945-BB2D-92670A04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9838" y="5070473"/>
              <a:ext cx="187640" cy="187640"/>
            </a:xfrm>
            <a:prstGeom prst="rect">
              <a:avLst/>
            </a:prstGeom>
          </p:spPr>
        </p:pic>
        <p:pic>
          <p:nvPicPr>
            <p:cNvPr id="211" name="Рисунок 210">
              <a:extLst>
                <a:ext uri="{FF2B5EF4-FFF2-40B4-BE49-F238E27FC236}">
                  <a16:creationId xmlns:a16="http://schemas.microsoft.com/office/drawing/2014/main" id="{7623940D-0571-458C-A312-60412FFEC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6928" y="4122894"/>
              <a:ext cx="218710" cy="218710"/>
            </a:xfrm>
            <a:prstGeom prst="rect">
              <a:avLst/>
            </a:prstGeom>
          </p:spPr>
        </p:pic>
        <p:pic>
          <p:nvPicPr>
            <p:cNvPr id="212" name="Рисунок 211">
              <a:extLst>
                <a:ext uri="{FF2B5EF4-FFF2-40B4-BE49-F238E27FC236}">
                  <a16:creationId xmlns:a16="http://schemas.microsoft.com/office/drawing/2014/main" id="{DB531EAF-624A-4691-9E86-181B4B86C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264" y="4647945"/>
              <a:ext cx="252323" cy="252323"/>
            </a:xfrm>
            <a:prstGeom prst="rect">
              <a:avLst/>
            </a:prstGeom>
          </p:spPr>
        </p:pic>
        <p:pic>
          <p:nvPicPr>
            <p:cNvPr id="213" name="Рисунок 212">
              <a:extLst>
                <a:ext uri="{FF2B5EF4-FFF2-40B4-BE49-F238E27FC236}">
                  <a16:creationId xmlns:a16="http://schemas.microsoft.com/office/drawing/2014/main" id="{D4EE9E8E-C475-4B63-A51B-52EDE3C40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2799" y="4203077"/>
              <a:ext cx="218710" cy="218710"/>
            </a:xfrm>
            <a:prstGeom prst="rect">
              <a:avLst/>
            </a:prstGeom>
          </p:spPr>
        </p:pic>
        <p:pic>
          <p:nvPicPr>
            <p:cNvPr id="214" name="Рисунок 213">
              <a:extLst>
                <a:ext uri="{FF2B5EF4-FFF2-40B4-BE49-F238E27FC236}">
                  <a16:creationId xmlns:a16="http://schemas.microsoft.com/office/drawing/2014/main" id="{23CC0A13-9623-46F0-A3FE-33729C410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9838" y="4607468"/>
              <a:ext cx="252323" cy="252323"/>
            </a:xfrm>
            <a:prstGeom prst="rect">
              <a:avLst/>
            </a:prstGeom>
          </p:spPr>
        </p:pic>
      </p:grpSp>
      <p:grpSp>
        <p:nvGrpSpPr>
          <p:cNvPr id="215" name="Группа 214">
            <a:extLst>
              <a:ext uri="{FF2B5EF4-FFF2-40B4-BE49-F238E27FC236}">
                <a16:creationId xmlns:a16="http://schemas.microsoft.com/office/drawing/2014/main" id="{F8D87F23-810B-4B3D-9E4B-96AD19398B6B}"/>
              </a:ext>
            </a:extLst>
          </p:cNvPr>
          <p:cNvGrpSpPr/>
          <p:nvPr/>
        </p:nvGrpSpPr>
        <p:grpSpPr>
          <a:xfrm>
            <a:off x="7047991" y="4548000"/>
            <a:ext cx="172327" cy="188860"/>
            <a:chOff x="10223987" y="2755862"/>
            <a:chExt cx="730956" cy="801086"/>
          </a:xfrm>
        </p:grpSpPr>
        <p:grpSp>
          <p:nvGrpSpPr>
            <p:cNvPr id="216" name="Группа 215">
              <a:extLst>
                <a:ext uri="{FF2B5EF4-FFF2-40B4-BE49-F238E27FC236}">
                  <a16:creationId xmlns:a16="http://schemas.microsoft.com/office/drawing/2014/main" id="{87AD0C74-FB24-42B0-8F20-E61B3A7689FA}"/>
                </a:ext>
              </a:extLst>
            </p:cNvPr>
            <p:cNvGrpSpPr/>
            <p:nvPr/>
          </p:nvGrpSpPr>
          <p:grpSpPr>
            <a:xfrm>
              <a:off x="10223987" y="2755862"/>
              <a:ext cx="665230" cy="801086"/>
              <a:chOff x="10223987" y="2755862"/>
              <a:chExt cx="665230" cy="801086"/>
            </a:xfrm>
          </p:grpSpPr>
          <p:pic>
            <p:nvPicPr>
              <p:cNvPr id="218" name="Рисунок 217">
                <a:extLst>
                  <a:ext uri="{FF2B5EF4-FFF2-40B4-BE49-F238E27FC236}">
                    <a16:creationId xmlns:a16="http://schemas.microsoft.com/office/drawing/2014/main" id="{4F5348BE-330A-4372-9B9E-2FC8CBFF6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3987" y="3264148"/>
                <a:ext cx="292800" cy="292800"/>
              </a:xfrm>
              <a:prstGeom prst="rect">
                <a:avLst/>
              </a:prstGeom>
            </p:spPr>
          </p:pic>
          <p:pic>
            <p:nvPicPr>
              <p:cNvPr id="219" name="Рисунок 218">
                <a:extLst>
                  <a:ext uri="{FF2B5EF4-FFF2-40B4-BE49-F238E27FC236}">
                    <a16:creationId xmlns:a16="http://schemas.microsoft.com/office/drawing/2014/main" id="{87A93219-DA95-44ED-890C-57646CEFA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303" y="2755862"/>
                <a:ext cx="292800" cy="292800"/>
              </a:xfrm>
              <a:prstGeom prst="rect">
                <a:avLst/>
              </a:prstGeom>
            </p:spPr>
          </p:pic>
          <p:pic>
            <p:nvPicPr>
              <p:cNvPr id="220" name="Рисунок 219">
                <a:extLst>
                  <a:ext uri="{FF2B5EF4-FFF2-40B4-BE49-F238E27FC236}">
                    <a16:creationId xmlns:a16="http://schemas.microsoft.com/office/drawing/2014/main" id="{04ECCF23-7A83-4ACA-88C3-A90A6F074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96417" y="3148841"/>
                <a:ext cx="292800" cy="292800"/>
              </a:xfrm>
              <a:prstGeom prst="rect">
                <a:avLst/>
              </a:prstGeom>
            </p:spPr>
          </p:pic>
        </p:grpSp>
        <p:pic>
          <p:nvPicPr>
            <p:cNvPr id="217" name="Рисунок 216">
              <a:extLst>
                <a:ext uri="{FF2B5EF4-FFF2-40B4-BE49-F238E27FC236}">
                  <a16:creationId xmlns:a16="http://schemas.microsoft.com/office/drawing/2014/main" id="{9E71BC28-146E-4572-B062-4BCA332F7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6233" y="2844970"/>
              <a:ext cx="218710" cy="218710"/>
            </a:xfrm>
            <a:prstGeom prst="rect">
              <a:avLst/>
            </a:prstGeom>
          </p:spPr>
        </p:pic>
      </p:grpSp>
      <p:grpSp>
        <p:nvGrpSpPr>
          <p:cNvPr id="221" name="Группа 220">
            <a:extLst>
              <a:ext uri="{FF2B5EF4-FFF2-40B4-BE49-F238E27FC236}">
                <a16:creationId xmlns:a16="http://schemas.microsoft.com/office/drawing/2014/main" id="{9654248B-F6F1-4F08-B75C-F1B7678C67C8}"/>
              </a:ext>
            </a:extLst>
          </p:cNvPr>
          <p:cNvGrpSpPr/>
          <p:nvPr/>
        </p:nvGrpSpPr>
        <p:grpSpPr>
          <a:xfrm>
            <a:off x="4648392" y="3467538"/>
            <a:ext cx="1165353" cy="1021763"/>
            <a:chOff x="1208292" y="1014995"/>
            <a:chExt cx="2951027" cy="2587414"/>
          </a:xfrm>
        </p:grpSpPr>
        <p:pic>
          <p:nvPicPr>
            <p:cNvPr id="222" name="Рисунок 221">
              <a:extLst>
                <a:ext uri="{FF2B5EF4-FFF2-40B4-BE49-F238E27FC236}">
                  <a16:creationId xmlns:a16="http://schemas.microsoft.com/office/drawing/2014/main" id="{1E7C3964-29CE-4F34-B11E-2733F4D1B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08292" y="1014995"/>
              <a:ext cx="2587414" cy="2587414"/>
            </a:xfrm>
            <a:prstGeom prst="rect">
              <a:avLst/>
            </a:prstGeom>
          </p:spPr>
        </p:pic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6E5A6937-A875-439B-A958-0574ADCA35D4}"/>
                </a:ext>
              </a:extLst>
            </p:cNvPr>
            <p:cNvSpPr txBox="1"/>
            <p:nvPr/>
          </p:nvSpPr>
          <p:spPr>
            <a:xfrm>
              <a:off x="1214329" y="1020718"/>
              <a:ext cx="2944990" cy="62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000" dirty="0">
                  <a:solidFill>
                    <a:srgbClr val="203864"/>
                  </a:solidFill>
                  <a:latin typeface="Montserrat" pitchFamily="2" charset="-52"/>
                  <a:ea typeface="Helvetica Bold" panose="00000500000000000000" pitchFamily="50" charset="0"/>
                </a:rPr>
                <a:t>УЛЬТРАЗВУК</a:t>
              </a:r>
            </a:p>
          </p:txBody>
        </p:sp>
      </p:grpSp>
      <p:cxnSp>
        <p:nvCxnSpPr>
          <p:cNvPr id="224" name="Прямая со стрелкой 223">
            <a:extLst>
              <a:ext uri="{FF2B5EF4-FFF2-40B4-BE49-F238E27FC236}">
                <a16:creationId xmlns:a16="http://schemas.microsoft.com/office/drawing/2014/main" id="{658B11FC-AA27-486E-8916-D8AEA9D5B02D}"/>
              </a:ext>
            </a:extLst>
          </p:cNvPr>
          <p:cNvCxnSpPr>
            <a:cxnSpLocks/>
          </p:cNvCxnSpPr>
          <p:nvPr/>
        </p:nvCxnSpPr>
        <p:spPr>
          <a:xfrm>
            <a:off x="5447107" y="4834606"/>
            <a:ext cx="249108" cy="0"/>
          </a:xfrm>
          <a:prstGeom prst="straightConnector1">
            <a:avLst/>
          </a:prstGeom>
          <a:ln>
            <a:solidFill>
              <a:srgbClr val="692733"/>
            </a:solidFill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 стрелкой 224">
            <a:extLst>
              <a:ext uri="{FF2B5EF4-FFF2-40B4-BE49-F238E27FC236}">
                <a16:creationId xmlns:a16="http://schemas.microsoft.com/office/drawing/2014/main" id="{7B983000-C834-4551-BE3E-EA029740C6A3}"/>
              </a:ext>
            </a:extLst>
          </p:cNvPr>
          <p:cNvCxnSpPr>
            <a:cxnSpLocks/>
          </p:cNvCxnSpPr>
          <p:nvPr/>
        </p:nvCxnSpPr>
        <p:spPr>
          <a:xfrm>
            <a:off x="7204822" y="4834606"/>
            <a:ext cx="218954" cy="0"/>
          </a:xfrm>
          <a:prstGeom prst="straightConnector1">
            <a:avLst/>
          </a:prstGeom>
          <a:ln>
            <a:solidFill>
              <a:srgbClr val="692733"/>
            </a:solidFill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Группа 225">
            <a:extLst>
              <a:ext uri="{FF2B5EF4-FFF2-40B4-BE49-F238E27FC236}">
                <a16:creationId xmlns:a16="http://schemas.microsoft.com/office/drawing/2014/main" id="{16E36B7A-A316-4DB5-9CB9-28326E8D06E5}"/>
              </a:ext>
            </a:extLst>
          </p:cNvPr>
          <p:cNvGrpSpPr/>
          <p:nvPr/>
        </p:nvGrpSpPr>
        <p:grpSpPr>
          <a:xfrm>
            <a:off x="7504588" y="4565171"/>
            <a:ext cx="527261" cy="530708"/>
            <a:chOff x="8441046" y="3794535"/>
            <a:chExt cx="1335184" cy="1343913"/>
          </a:xfrm>
        </p:grpSpPr>
        <p:pic>
          <p:nvPicPr>
            <p:cNvPr id="227" name="Рисунок 226">
              <a:extLst>
                <a:ext uri="{FF2B5EF4-FFF2-40B4-BE49-F238E27FC236}">
                  <a16:creationId xmlns:a16="http://schemas.microsoft.com/office/drawing/2014/main" id="{4ECFDD1E-3FFF-4E8F-B141-399808791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78419" y="4421782"/>
              <a:ext cx="155067" cy="155067"/>
            </a:xfrm>
            <a:prstGeom prst="rect">
              <a:avLst/>
            </a:prstGeom>
          </p:spPr>
        </p:pic>
        <p:pic>
          <p:nvPicPr>
            <p:cNvPr id="228" name="Рисунок 227">
              <a:extLst>
                <a:ext uri="{FF2B5EF4-FFF2-40B4-BE49-F238E27FC236}">
                  <a16:creationId xmlns:a16="http://schemas.microsoft.com/office/drawing/2014/main" id="{846731E2-D5B0-4EA8-B0DC-8B3B434D0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017586" y="4542678"/>
              <a:ext cx="155067" cy="155067"/>
            </a:xfrm>
            <a:prstGeom prst="rect">
              <a:avLst/>
            </a:prstGeom>
          </p:spPr>
        </p:pic>
        <p:pic>
          <p:nvPicPr>
            <p:cNvPr id="229" name="Рисунок 228">
              <a:extLst>
                <a:ext uri="{FF2B5EF4-FFF2-40B4-BE49-F238E27FC236}">
                  <a16:creationId xmlns:a16="http://schemas.microsoft.com/office/drawing/2014/main" id="{5AF15B2E-0CFC-4B69-A1D9-DD7B0469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192317" y="4542678"/>
              <a:ext cx="155067" cy="155067"/>
            </a:xfrm>
            <a:prstGeom prst="rect">
              <a:avLst/>
            </a:prstGeom>
          </p:spPr>
        </p:pic>
        <p:pic>
          <p:nvPicPr>
            <p:cNvPr id="230" name="Рисунок 229">
              <a:extLst>
                <a:ext uri="{FF2B5EF4-FFF2-40B4-BE49-F238E27FC236}">
                  <a16:creationId xmlns:a16="http://schemas.microsoft.com/office/drawing/2014/main" id="{444E2876-ED71-4905-A4BB-857DC9CD1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17215" y="4376596"/>
              <a:ext cx="155067" cy="155067"/>
            </a:xfrm>
            <a:prstGeom prst="rect">
              <a:avLst/>
            </a:prstGeom>
          </p:spPr>
        </p:pic>
        <p:pic>
          <p:nvPicPr>
            <p:cNvPr id="231" name="Рисунок 230">
              <a:extLst>
                <a:ext uri="{FF2B5EF4-FFF2-40B4-BE49-F238E27FC236}">
                  <a16:creationId xmlns:a16="http://schemas.microsoft.com/office/drawing/2014/main" id="{B16F821F-FA91-4BAD-B058-9783DC573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050699" y="4354638"/>
              <a:ext cx="155067" cy="155067"/>
            </a:xfrm>
            <a:prstGeom prst="rect">
              <a:avLst/>
            </a:prstGeom>
          </p:spPr>
        </p:pic>
        <p:pic>
          <p:nvPicPr>
            <p:cNvPr id="232" name="Рисунок 231">
              <a:extLst>
                <a:ext uri="{FF2B5EF4-FFF2-40B4-BE49-F238E27FC236}">
                  <a16:creationId xmlns:a16="http://schemas.microsoft.com/office/drawing/2014/main" id="{EAEA0117-8E61-4BBF-9CFE-779A494B9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70600" y="4632459"/>
              <a:ext cx="155067" cy="155067"/>
            </a:xfrm>
            <a:prstGeom prst="rect">
              <a:avLst/>
            </a:prstGeom>
          </p:spPr>
        </p:pic>
        <p:pic>
          <p:nvPicPr>
            <p:cNvPr id="233" name="Рисунок 232">
              <a:extLst>
                <a:ext uri="{FF2B5EF4-FFF2-40B4-BE49-F238E27FC236}">
                  <a16:creationId xmlns:a16="http://schemas.microsoft.com/office/drawing/2014/main" id="{C8019548-5942-4E61-A49C-DCCB18753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049494" y="4743925"/>
              <a:ext cx="155067" cy="155067"/>
            </a:xfrm>
            <a:prstGeom prst="rect">
              <a:avLst/>
            </a:prstGeom>
          </p:spPr>
        </p:pic>
        <p:pic>
          <p:nvPicPr>
            <p:cNvPr id="234" name="Рисунок 233">
              <a:extLst>
                <a:ext uri="{FF2B5EF4-FFF2-40B4-BE49-F238E27FC236}">
                  <a16:creationId xmlns:a16="http://schemas.microsoft.com/office/drawing/2014/main" id="{2D5007C6-0FBA-468E-A0DD-A98B59D31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40598" y="4725348"/>
              <a:ext cx="155067" cy="155067"/>
            </a:xfrm>
            <a:prstGeom prst="rect">
              <a:avLst/>
            </a:prstGeom>
          </p:spPr>
        </p:pic>
        <p:pic>
          <p:nvPicPr>
            <p:cNvPr id="235" name="Рисунок 234">
              <a:extLst>
                <a:ext uri="{FF2B5EF4-FFF2-40B4-BE49-F238E27FC236}">
                  <a16:creationId xmlns:a16="http://schemas.microsoft.com/office/drawing/2014/main" id="{B18609BC-F5C6-4762-BC9E-952A9D9C3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387584" y="4591456"/>
              <a:ext cx="155067" cy="155067"/>
            </a:xfrm>
            <a:prstGeom prst="rect">
              <a:avLst/>
            </a:prstGeom>
          </p:spPr>
        </p:pic>
        <p:pic>
          <p:nvPicPr>
            <p:cNvPr id="236" name="Рисунок 235">
              <a:extLst>
                <a:ext uri="{FF2B5EF4-FFF2-40B4-BE49-F238E27FC236}">
                  <a16:creationId xmlns:a16="http://schemas.microsoft.com/office/drawing/2014/main" id="{653FA2E4-86DF-42BD-855A-BD8273959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401941" y="4395905"/>
              <a:ext cx="155067" cy="155067"/>
            </a:xfrm>
            <a:prstGeom prst="rect">
              <a:avLst/>
            </a:prstGeom>
          </p:spPr>
        </p:pic>
        <p:pic>
          <p:nvPicPr>
            <p:cNvPr id="237" name="Рисунок 236">
              <a:extLst>
                <a:ext uri="{FF2B5EF4-FFF2-40B4-BE49-F238E27FC236}">
                  <a16:creationId xmlns:a16="http://schemas.microsoft.com/office/drawing/2014/main" id="{7683DF38-B5FD-4425-AED2-F0918B12C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327158" y="4200354"/>
              <a:ext cx="155067" cy="155067"/>
            </a:xfrm>
            <a:prstGeom prst="rect">
              <a:avLst/>
            </a:prstGeom>
          </p:spPr>
        </p:pic>
        <p:pic>
          <p:nvPicPr>
            <p:cNvPr id="238" name="Рисунок 237">
              <a:extLst>
                <a:ext uri="{FF2B5EF4-FFF2-40B4-BE49-F238E27FC236}">
                  <a16:creationId xmlns:a16="http://schemas.microsoft.com/office/drawing/2014/main" id="{E2283C19-4667-44B8-AD8B-803F072D7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127027" y="4164238"/>
              <a:ext cx="155067" cy="155067"/>
            </a:xfrm>
            <a:prstGeom prst="rect">
              <a:avLst/>
            </a:prstGeom>
          </p:spPr>
        </p:pic>
        <p:pic>
          <p:nvPicPr>
            <p:cNvPr id="239" name="Рисунок 238">
              <a:extLst>
                <a:ext uri="{FF2B5EF4-FFF2-40B4-BE49-F238E27FC236}">
                  <a16:creationId xmlns:a16="http://schemas.microsoft.com/office/drawing/2014/main" id="{C59039B4-9CD0-4B62-8773-C6C4E15CA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911264" y="4200183"/>
              <a:ext cx="155067" cy="155067"/>
            </a:xfrm>
            <a:prstGeom prst="rect">
              <a:avLst/>
            </a:prstGeom>
          </p:spPr>
        </p:pic>
        <p:pic>
          <p:nvPicPr>
            <p:cNvPr id="240" name="Рисунок 239">
              <a:extLst>
                <a:ext uri="{FF2B5EF4-FFF2-40B4-BE49-F238E27FC236}">
                  <a16:creationId xmlns:a16="http://schemas.microsoft.com/office/drawing/2014/main" id="{76D2A7AB-B582-42DA-9983-3992904A4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698320" y="4499315"/>
              <a:ext cx="155067" cy="155067"/>
            </a:xfrm>
            <a:prstGeom prst="rect">
              <a:avLst/>
            </a:prstGeom>
          </p:spPr>
        </p:pic>
        <p:pic>
          <p:nvPicPr>
            <p:cNvPr id="241" name="Рисунок 240">
              <a:extLst>
                <a:ext uri="{FF2B5EF4-FFF2-40B4-BE49-F238E27FC236}">
                  <a16:creationId xmlns:a16="http://schemas.microsoft.com/office/drawing/2014/main" id="{C1282208-2CBD-4215-8566-4780C9D44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24974" y="4805301"/>
              <a:ext cx="155067" cy="155067"/>
            </a:xfrm>
            <a:prstGeom prst="rect">
              <a:avLst/>
            </a:prstGeom>
          </p:spPr>
        </p:pic>
        <p:pic>
          <p:nvPicPr>
            <p:cNvPr id="242" name="Рисунок 241">
              <a:extLst>
                <a:ext uri="{FF2B5EF4-FFF2-40B4-BE49-F238E27FC236}">
                  <a16:creationId xmlns:a16="http://schemas.microsoft.com/office/drawing/2014/main" id="{EE46BD7B-3A4C-4FCD-B99A-02A9E2907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11838" y="4292224"/>
              <a:ext cx="155067" cy="155067"/>
            </a:xfrm>
            <a:prstGeom prst="rect">
              <a:avLst/>
            </a:prstGeom>
          </p:spPr>
        </p:pic>
        <p:pic>
          <p:nvPicPr>
            <p:cNvPr id="243" name="Рисунок 242">
              <a:extLst>
                <a:ext uri="{FF2B5EF4-FFF2-40B4-BE49-F238E27FC236}">
                  <a16:creationId xmlns:a16="http://schemas.microsoft.com/office/drawing/2014/main" id="{F954D755-7083-47DF-AE79-E6E95D650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398814" y="4893052"/>
              <a:ext cx="155067" cy="155067"/>
            </a:xfrm>
            <a:prstGeom prst="rect">
              <a:avLst/>
            </a:prstGeom>
          </p:spPr>
        </p:pic>
        <p:pic>
          <p:nvPicPr>
            <p:cNvPr id="244" name="Рисунок 243">
              <a:extLst>
                <a:ext uri="{FF2B5EF4-FFF2-40B4-BE49-F238E27FC236}">
                  <a16:creationId xmlns:a16="http://schemas.microsoft.com/office/drawing/2014/main" id="{F7C25947-341C-4086-9DB0-0B970A600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153331" y="4983381"/>
              <a:ext cx="155067" cy="155067"/>
            </a:xfrm>
            <a:prstGeom prst="rect">
              <a:avLst/>
            </a:prstGeom>
          </p:spPr>
        </p:pic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93357363-9E58-47CA-B9B0-405AF4729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982210" y="4009760"/>
              <a:ext cx="155067" cy="155067"/>
            </a:xfrm>
            <a:prstGeom prst="rect">
              <a:avLst/>
            </a:prstGeom>
          </p:spPr>
        </p:pic>
        <p:pic>
          <p:nvPicPr>
            <p:cNvPr id="246" name="Рисунок 245">
              <a:extLst>
                <a:ext uri="{FF2B5EF4-FFF2-40B4-BE49-F238E27FC236}">
                  <a16:creationId xmlns:a16="http://schemas.microsoft.com/office/drawing/2014/main" id="{48151D82-D98A-4A6A-A080-03C15A56C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71360" y="4050225"/>
              <a:ext cx="155067" cy="155067"/>
            </a:xfrm>
            <a:prstGeom prst="rect">
              <a:avLst/>
            </a:prstGeom>
          </p:spPr>
        </p:pic>
        <p:pic>
          <p:nvPicPr>
            <p:cNvPr id="247" name="Рисунок 246">
              <a:extLst>
                <a:ext uri="{FF2B5EF4-FFF2-40B4-BE49-F238E27FC236}">
                  <a16:creationId xmlns:a16="http://schemas.microsoft.com/office/drawing/2014/main" id="{5ACD7FA8-E862-47FD-AAD0-E5CD97571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29056" y="4070093"/>
              <a:ext cx="155067" cy="155067"/>
            </a:xfrm>
            <a:prstGeom prst="rect">
              <a:avLst/>
            </a:prstGeom>
          </p:spPr>
        </p:pic>
        <p:pic>
          <p:nvPicPr>
            <p:cNvPr id="248" name="Рисунок 247">
              <a:extLst>
                <a:ext uri="{FF2B5EF4-FFF2-40B4-BE49-F238E27FC236}">
                  <a16:creationId xmlns:a16="http://schemas.microsoft.com/office/drawing/2014/main" id="{40237262-7170-4020-A0A4-0F096A118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441046" y="4257587"/>
              <a:ext cx="155067" cy="155067"/>
            </a:xfrm>
            <a:prstGeom prst="rect">
              <a:avLst/>
            </a:prstGeom>
          </p:spPr>
        </p:pic>
        <p:pic>
          <p:nvPicPr>
            <p:cNvPr id="249" name="Рисунок 248">
              <a:extLst>
                <a:ext uri="{FF2B5EF4-FFF2-40B4-BE49-F238E27FC236}">
                  <a16:creationId xmlns:a16="http://schemas.microsoft.com/office/drawing/2014/main" id="{A59F1BE0-BBE0-4AAA-8F0E-565CE054D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448292" y="4499315"/>
              <a:ext cx="155067" cy="155067"/>
            </a:xfrm>
            <a:prstGeom prst="rect">
              <a:avLst/>
            </a:prstGeom>
          </p:spPr>
        </p:pic>
        <p:pic>
          <p:nvPicPr>
            <p:cNvPr id="250" name="Рисунок 249">
              <a:extLst>
                <a:ext uri="{FF2B5EF4-FFF2-40B4-BE49-F238E27FC236}">
                  <a16:creationId xmlns:a16="http://schemas.microsoft.com/office/drawing/2014/main" id="{4825EC7E-E039-4B52-91D6-6CA3EE985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50389" y="4686588"/>
              <a:ext cx="155067" cy="155067"/>
            </a:xfrm>
            <a:prstGeom prst="rect">
              <a:avLst/>
            </a:prstGeom>
          </p:spPr>
        </p:pic>
        <p:pic>
          <p:nvPicPr>
            <p:cNvPr id="251" name="Рисунок 250">
              <a:extLst>
                <a:ext uri="{FF2B5EF4-FFF2-40B4-BE49-F238E27FC236}">
                  <a16:creationId xmlns:a16="http://schemas.microsoft.com/office/drawing/2014/main" id="{A3E747A5-1681-4316-ADEC-834503D23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644482" y="4836201"/>
              <a:ext cx="155067" cy="155067"/>
            </a:xfrm>
            <a:prstGeom prst="rect">
              <a:avLst/>
            </a:prstGeom>
          </p:spPr>
        </p:pic>
        <p:pic>
          <p:nvPicPr>
            <p:cNvPr id="252" name="Рисунок 251">
              <a:extLst>
                <a:ext uri="{FF2B5EF4-FFF2-40B4-BE49-F238E27FC236}">
                  <a16:creationId xmlns:a16="http://schemas.microsoft.com/office/drawing/2014/main" id="{6F80878F-D658-4A6B-ACBC-47E0B6CD2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02554" y="3849805"/>
              <a:ext cx="155067" cy="155067"/>
            </a:xfrm>
            <a:prstGeom prst="rect">
              <a:avLst/>
            </a:prstGeom>
          </p:spPr>
        </p:pic>
        <p:pic>
          <p:nvPicPr>
            <p:cNvPr id="253" name="Рисунок 252">
              <a:extLst>
                <a:ext uri="{FF2B5EF4-FFF2-40B4-BE49-F238E27FC236}">
                  <a16:creationId xmlns:a16="http://schemas.microsoft.com/office/drawing/2014/main" id="{B7DD099E-91D7-4708-BFA3-A4EBE1F46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420511" y="3949454"/>
              <a:ext cx="155067" cy="155067"/>
            </a:xfrm>
            <a:prstGeom prst="rect">
              <a:avLst/>
            </a:prstGeom>
          </p:spPr>
        </p:pic>
        <p:pic>
          <p:nvPicPr>
            <p:cNvPr id="254" name="Рисунок 253">
              <a:extLst>
                <a:ext uri="{FF2B5EF4-FFF2-40B4-BE49-F238E27FC236}">
                  <a16:creationId xmlns:a16="http://schemas.microsoft.com/office/drawing/2014/main" id="{6CC3B416-A886-48B6-9EC6-5E81C41C1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621163" y="4499314"/>
              <a:ext cx="155067" cy="155067"/>
            </a:xfrm>
            <a:prstGeom prst="rect">
              <a:avLst/>
            </a:prstGeom>
          </p:spPr>
        </p:pic>
        <p:pic>
          <p:nvPicPr>
            <p:cNvPr id="255" name="Рисунок 254">
              <a:extLst>
                <a:ext uri="{FF2B5EF4-FFF2-40B4-BE49-F238E27FC236}">
                  <a16:creationId xmlns:a16="http://schemas.microsoft.com/office/drawing/2014/main" id="{A725BFA7-5149-43C8-A31C-FB3F003AD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904676" y="4961008"/>
              <a:ext cx="155067" cy="155067"/>
            </a:xfrm>
            <a:prstGeom prst="rect">
              <a:avLst/>
            </a:prstGeom>
          </p:spPr>
        </p:pic>
        <p:pic>
          <p:nvPicPr>
            <p:cNvPr id="256" name="Рисунок 255">
              <a:extLst>
                <a:ext uri="{FF2B5EF4-FFF2-40B4-BE49-F238E27FC236}">
                  <a16:creationId xmlns:a16="http://schemas.microsoft.com/office/drawing/2014/main" id="{87B777BD-7668-4505-B35F-A8F2A8290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601075" y="4299062"/>
              <a:ext cx="155067" cy="155067"/>
            </a:xfrm>
            <a:prstGeom prst="rect">
              <a:avLst/>
            </a:prstGeom>
          </p:spPr>
        </p:pic>
        <p:pic>
          <p:nvPicPr>
            <p:cNvPr id="257" name="Рисунок 256">
              <a:extLst>
                <a:ext uri="{FF2B5EF4-FFF2-40B4-BE49-F238E27FC236}">
                  <a16:creationId xmlns:a16="http://schemas.microsoft.com/office/drawing/2014/main" id="{789133E2-6353-465A-A061-C59D2B52A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22233" y="3838452"/>
              <a:ext cx="155067" cy="155067"/>
            </a:xfrm>
            <a:prstGeom prst="rect">
              <a:avLst/>
            </a:prstGeom>
          </p:spPr>
        </p:pic>
        <p:pic>
          <p:nvPicPr>
            <p:cNvPr id="258" name="Рисунок 257">
              <a:extLst>
                <a:ext uri="{FF2B5EF4-FFF2-40B4-BE49-F238E27FC236}">
                  <a16:creationId xmlns:a16="http://schemas.microsoft.com/office/drawing/2014/main" id="{5530974D-9A7E-44DB-8439-9B437671D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017586" y="3794535"/>
              <a:ext cx="155067" cy="155067"/>
            </a:xfrm>
            <a:prstGeom prst="rect">
              <a:avLst/>
            </a:prstGeom>
          </p:spPr>
        </p:pic>
        <p:pic>
          <p:nvPicPr>
            <p:cNvPr id="259" name="Рисунок 258">
              <a:extLst>
                <a:ext uri="{FF2B5EF4-FFF2-40B4-BE49-F238E27FC236}">
                  <a16:creationId xmlns:a16="http://schemas.microsoft.com/office/drawing/2014/main" id="{18C4A839-F0B3-48BF-BEC0-6D077A59D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17215" y="4008262"/>
              <a:ext cx="155067" cy="155067"/>
            </a:xfrm>
            <a:prstGeom prst="rect">
              <a:avLst/>
            </a:prstGeom>
          </p:spPr>
        </p:pic>
        <p:pic>
          <p:nvPicPr>
            <p:cNvPr id="260" name="Рисунок 259">
              <a:extLst>
                <a:ext uri="{FF2B5EF4-FFF2-40B4-BE49-F238E27FC236}">
                  <a16:creationId xmlns:a16="http://schemas.microsoft.com/office/drawing/2014/main" id="{8A2C4160-162A-4CC2-BDAE-E9F0D1AED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584923" y="4102520"/>
              <a:ext cx="155067" cy="155067"/>
            </a:xfrm>
            <a:prstGeom prst="rect">
              <a:avLst/>
            </a:prstGeom>
          </p:spPr>
        </p:pic>
        <p:pic>
          <p:nvPicPr>
            <p:cNvPr id="261" name="Рисунок 260">
              <a:extLst>
                <a:ext uri="{FF2B5EF4-FFF2-40B4-BE49-F238E27FC236}">
                  <a16:creationId xmlns:a16="http://schemas.microsoft.com/office/drawing/2014/main" id="{8776290E-1328-4CCF-B346-2C4DFD1FE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557862" y="4725348"/>
              <a:ext cx="155067" cy="155067"/>
            </a:xfrm>
            <a:prstGeom prst="rect">
              <a:avLst/>
            </a:prstGeom>
          </p:spPr>
        </p:pic>
      </p:grpSp>
      <p:sp>
        <p:nvSpPr>
          <p:cNvPr id="262" name="TextBox 261">
            <a:extLst>
              <a:ext uri="{FF2B5EF4-FFF2-40B4-BE49-F238E27FC236}">
                <a16:creationId xmlns:a16="http://schemas.microsoft.com/office/drawing/2014/main" id="{976C8306-8768-45F8-A68E-914333B7E2C1}"/>
              </a:ext>
            </a:extLst>
          </p:cNvPr>
          <p:cNvSpPr txBox="1"/>
          <p:nvPr/>
        </p:nvSpPr>
        <p:spPr>
          <a:xfrm>
            <a:off x="4707849" y="5282928"/>
            <a:ext cx="959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Montserrat" pitchFamily="2" charset="-52"/>
              </a:rPr>
              <a:t>Воздействие ультразвуком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B825C536-3012-4E3D-9578-5108C5D63B96}"/>
              </a:ext>
            </a:extLst>
          </p:cNvPr>
          <p:cNvSpPr txBox="1"/>
          <p:nvPr/>
        </p:nvSpPr>
        <p:spPr>
          <a:xfrm>
            <a:off x="5726059" y="5282928"/>
            <a:ext cx="6144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Montserrat" pitchFamily="2" charset="-52"/>
              </a:rPr>
              <a:t>Дырки 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21538131-9BB1-4ACF-B08B-DF6A7C7AC00F}"/>
              </a:ext>
            </a:extLst>
          </p:cNvPr>
          <p:cNvSpPr txBox="1"/>
          <p:nvPr/>
        </p:nvSpPr>
        <p:spPr>
          <a:xfrm>
            <a:off x="6280471" y="5282928"/>
            <a:ext cx="111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Montserrat" pitchFamily="2" charset="-52"/>
              </a:rPr>
              <a:t>Проникновение активатора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940A8EF-1ABA-4455-AED7-2CC93889B9B5}"/>
              </a:ext>
            </a:extLst>
          </p:cNvPr>
          <p:cNvSpPr txBox="1"/>
          <p:nvPr/>
        </p:nvSpPr>
        <p:spPr>
          <a:xfrm>
            <a:off x="7278570" y="5245891"/>
            <a:ext cx="100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Montserrat" pitchFamily="2" charset="-52"/>
              </a:rPr>
              <a:t>Выработка </a:t>
            </a:r>
            <a:r>
              <a:rPr lang="ru-RU" sz="800" b="1" dirty="0" err="1">
                <a:latin typeface="Montserrat" pitchFamily="2" charset="-52"/>
              </a:rPr>
              <a:t>репрограммированных</a:t>
            </a:r>
            <a:r>
              <a:rPr lang="ru-RU" sz="800" b="1" dirty="0">
                <a:latin typeface="Montserrat" pitchFamily="2" charset="-52"/>
              </a:rPr>
              <a:t> </a:t>
            </a:r>
          </a:p>
          <a:p>
            <a:pPr algn="ctr"/>
            <a:r>
              <a:rPr lang="ru-RU" sz="800" b="1" dirty="0">
                <a:latin typeface="Montserrat" pitchFamily="2" charset="-52"/>
              </a:rPr>
              <a:t>экзосом </a:t>
            </a:r>
          </a:p>
        </p:txBody>
      </p:sp>
      <p:cxnSp>
        <p:nvCxnSpPr>
          <p:cNvPr id="266" name="Прямая со стрелкой 265">
            <a:extLst>
              <a:ext uri="{FF2B5EF4-FFF2-40B4-BE49-F238E27FC236}">
                <a16:creationId xmlns:a16="http://schemas.microsoft.com/office/drawing/2014/main" id="{86046696-5331-47B6-A603-8CB436D15B86}"/>
              </a:ext>
            </a:extLst>
          </p:cNvPr>
          <p:cNvCxnSpPr>
            <a:cxnSpLocks/>
          </p:cNvCxnSpPr>
          <p:nvPr/>
        </p:nvCxnSpPr>
        <p:spPr>
          <a:xfrm flipH="1">
            <a:off x="6909981" y="4345100"/>
            <a:ext cx="33969" cy="200731"/>
          </a:xfrm>
          <a:prstGeom prst="straightConnector1">
            <a:avLst/>
          </a:prstGeom>
          <a:ln>
            <a:solidFill>
              <a:srgbClr val="6927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 стрелкой 266">
            <a:extLst>
              <a:ext uri="{FF2B5EF4-FFF2-40B4-BE49-F238E27FC236}">
                <a16:creationId xmlns:a16="http://schemas.microsoft.com/office/drawing/2014/main" id="{B44A3FBD-A720-4CAB-93F2-8B0C0473E3DC}"/>
              </a:ext>
            </a:extLst>
          </p:cNvPr>
          <p:cNvCxnSpPr>
            <a:cxnSpLocks/>
          </p:cNvCxnSpPr>
          <p:nvPr/>
        </p:nvCxnSpPr>
        <p:spPr>
          <a:xfrm>
            <a:off x="6476251" y="4501050"/>
            <a:ext cx="167257" cy="126155"/>
          </a:xfrm>
          <a:prstGeom prst="straightConnector1">
            <a:avLst/>
          </a:prstGeom>
          <a:ln>
            <a:solidFill>
              <a:srgbClr val="6927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 стрелкой 267">
            <a:extLst>
              <a:ext uri="{FF2B5EF4-FFF2-40B4-BE49-F238E27FC236}">
                <a16:creationId xmlns:a16="http://schemas.microsoft.com/office/drawing/2014/main" id="{5E90412E-96DA-45C3-A75D-6962DB4C6C6E}"/>
              </a:ext>
            </a:extLst>
          </p:cNvPr>
          <p:cNvCxnSpPr>
            <a:cxnSpLocks/>
          </p:cNvCxnSpPr>
          <p:nvPr/>
        </p:nvCxnSpPr>
        <p:spPr>
          <a:xfrm flipV="1">
            <a:off x="6476251" y="4958040"/>
            <a:ext cx="167257" cy="126155"/>
          </a:xfrm>
          <a:prstGeom prst="straightConnector1">
            <a:avLst/>
          </a:prstGeom>
          <a:ln>
            <a:solidFill>
              <a:srgbClr val="6927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я со стрелкой 268">
            <a:extLst>
              <a:ext uri="{FF2B5EF4-FFF2-40B4-BE49-F238E27FC236}">
                <a16:creationId xmlns:a16="http://schemas.microsoft.com/office/drawing/2014/main" id="{FCE8E1BA-9506-453C-87BB-07EBD248800B}"/>
              </a:ext>
            </a:extLst>
          </p:cNvPr>
          <p:cNvCxnSpPr>
            <a:cxnSpLocks/>
          </p:cNvCxnSpPr>
          <p:nvPr/>
        </p:nvCxnSpPr>
        <p:spPr>
          <a:xfrm flipH="1" flipV="1">
            <a:off x="6899297" y="5074679"/>
            <a:ext cx="33969" cy="200731"/>
          </a:xfrm>
          <a:prstGeom prst="straightConnector1">
            <a:avLst/>
          </a:prstGeom>
          <a:ln>
            <a:solidFill>
              <a:srgbClr val="6927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я со стрелкой 269">
            <a:extLst>
              <a:ext uri="{FF2B5EF4-FFF2-40B4-BE49-F238E27FC236}">
                <a16:creationId xmlns:a16="http://schemas.microsoft.com/office/drawing/2014/main" id="{FB0807BC-4DA0-4D35-9DA1-155CAA2C5DB6}"/>
              </a:ext>
            </a:extLst>
          </p:cNvPr>
          <p:cNvCxnSpPr/>
          <p:nvPr/>
        </p:nvCxnSpPr>
        <p:spPr>
          <a:xfrm>
            <a:off x="3709666" y="4634082"/>
            <a:ext cx="831568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1" name="TextBox 270">
            <a:extLst>
              <a:ext uri="{FF2B5EF4-FFF2-40B4-BE49-F238E27FC236}">
                <a16:creationId xmlns:a16="http://schemas.microsoft.com/office/drawing/2014/main" id="{662A956A-DE85-47C0-8DD4-B740CBB83D24}"/>
              </a:ext>
            </a:extLst>
          </p:cNvPr>
          <p:cNvSpPr txBox="1"/>
          <p:nvPr/>
        </p:nvSpPr>
        <p:spPr>
          <a:xfrm>
            <a:off x="9791755" y="2068458"/>
            <a:ext cx="147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ontserrat" panose="00000500000000000000" pitchFamily="2" charset="-52"/>
              </a:rPr>
              <a:t>3 </a:t>
            </a:r>
            <a:r>
              <a:rPr lang="ru-RU" sz="2800" b="1" dirty="0">
                <a:latin typeface="Montserrat" panose="00000500000000000000" pitchFamily="2" charset="-52"/>
              </a:rPr>
              <a:t>дня </a:t>
            </a:r>
          </a:p>
        </p:txBody>
      </p:sp>
      <p:cxnSp>
        <p:nvCxnSpPr>
          <p:cNvPr id="272" name="Прямая со стрелкой 271">
            <a:extLst>
              <a:ext uri="{FF2B5EF4-FFF2-40B4-BE49-F238E27FC236}">
                <a16:creationId xmlns:a16="http://schemas.microsoft.com/office/drawing/2014/main" id="{C76248DD-16DC-47B6-8251-92957A516C63}"/>
              </a:ext>
            </a:extLst>
          </p:cNvPr>
          <p:cNvCxnSpPr/>
          <p:nvPr/>
        </p:nvCxnSpPr>
        <p:spPr>
          <a:xfrm>
            <a:off x="8442087" y="4634082"/>
            <a:ext cx="831568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2AF9969A-BC10-44CB-A46C-9D4D802E6BA3}"/>
              </a:ext>
            </a:extLst>
          </p:cNvPr>
          <p:cNvGrpSpPr/>
          <p:nvPr/>
        </p:nvGrpSpPr>
        <p:grpSpPr>
          <a:xfrm>
            <a:off x="4735115" y="6202152"/>
            <a:ext cx="1785963" cy="369332"/>
            <a:chOff x="4735115" y="6202152"/>
            <a:chExt cx="1785963" cy="369332"/>
          </a:xfrm>
        </p:grpSpPr>
        <p:sp>
          <p:nvSpPr>
            <p:cNvPr id="274" name="Прямоугольник: скругленные углы 273">
              <a:extLst>
                <a:ext uri="{FF2B5EF4-FFF2-40B4-BE49-F238E27FC236}">
                  <a16:creationId xmlns:a16="http://schemas.microsoft.com/office/drawing/2014/main" id="{DDDD5FFE-2CCF-42B5-93DB-DCDC4A1BEE6C}"/>
                </a:ext>
              </a:extLst>
            </p:cNvPr>
            <p:cNvSpPr/>
            <p:nvPr/>
          </p:nvSpPr>
          <p:spPr>
            <a:xfrm>
              <a:off x="4735115" y="6214624"/>
              <a:ext cx="1683678" cy="3443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DE548126-BB16-4A65-AFA4-16ACBE9FD61D}"/>
                </a:ext>
              </a:extLst>
            </p:cNvPr>
            <p:cNvSpPr txBox="1"/>
            <p:nvPr/>
          </p:nvSpPr>
          <p:spPr>
            <a:xfrm>
              <a:off x="4837400" y="6202152"/>
              <a:ext cx="1683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Montserrat" panose="00000500000000000000" pitchFamily="2" charset="-52"/>
                </a:rPr>
                <a:t>активатор</a:t>
              </a:r>
            </a:p>
          </p:txBody>
        </p:sp>
      </p:grpSp>
      <p:cxnSp>
        <p:nvCxnSpPr>
          <p:cNvPr id="276" name="Прямая со стрелкой 275">
            <a:extLst>
              <a:ext uri="{FF2B5EF4-FFF2-40B4-BE49-F238E27FC236}">
                <a16:creationId xmlns:a16="http://schemas.microsoft.com/office/drawing/2014/main" id="{DF49AD92-89F8-4DF5-BE91-5349A9CFD5FB}"/>
              </a:ext>
            </a:extLst>
          </p:cNvPr>
          <p:cNvCxnSpPr/>
          <p:nvPr/>
        </p:nvCxnSpPr>
        <p:spPr>
          <a:xfrm flipV="1">
            <a:off x="5892569" y="5766491"/>
            <a:ext cx="0" cy="505611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7" name="Рисунок 276">
            <a:extLst>
              <a:ext uri="{FF2B5EF4-FFF2-40B4-BE49-F238E27FC236}">
                <a16:creationId xmlns:a16="http://schemas.microsoft.com/office/drawing/2014/main" id="{953F96E7-4C29-45AD-8355-C11B7ADA8D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r="5651"/>
          <a:stretch/>
        </p:blipFill>
        <p:spPr>
          <a:xfrm>
            <a:off x="8963078" y="2875211"/>
            <a:ext cx="3155126" cy="422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DB46FCE2-E141-48DB-B5A4-803CED603C2C}"/>
              </a:ext>
            </a:extLst>
          </p:cNvPr>
          <p:cNvSpPr txBox="1"/>
          <p:nvPr/>
        </p:nvSpPr>
        <p:spPr>
          <a:xfrm>
            <a:off x="4612785" y="2613928"/>
            <a:ext cx="395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Montserrat" pitchFamily="2" charset="-52"/>
              </a:rPr>
              <a:t>Эмбриональные клетки лосося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4E4C3D5E-8D33-4E5D-9336-7E97EA4DECE0}"/>
              </a:ext>
            </a:extLst>
          </p:cNvPr>
          <p:cNvSpPr txBox="1"/>
          <p:nvPr/>
        </p:nvSpPr>
        <p:spPr>
          <a:xfrm>
            <a:off x="15272805" y="864794"/>
            <a:ext cx="527816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chemeClr val="bg1"/>
                </a:solidFill>
                <a:latin typeface="Montserrat" panose="00000500000000000000" pitchFamily="2" charset="-52"/>
              </a:rPr>
              <a:t>Кому и когда нужна драгоценная </a:t>
            </a:r>
            <a:r>
              <a:rPr lang="ru-RU" sz="48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экзосомальная</a:t>
            </a:r>
            <a:r>
              <a:rPr lang="ru-RU" sz="4800" b="1" dirty="0">
                <a:solidFill>
                  <a:schemeClr val="bg1"/>
                </a:solidFill>
                <a:latin typeface="Montserrat" panose="00000500000000000000" pitchFamily="2" charset="-52"/>
              </a:rPr>
              <a:t> терапия?</a:t>
            </a:r>
          </a:p>
        </p:txBody>
      </p:sp>
    </p:spTree>
    <p:extLst>
      <p:ext uri="{BB962C8B-B14F-4D97-AF65-F5344CB8AC3E}">
        <p14:creationId xmlns:p14="http://schemas.microsoft.com/office/powerpoint/2010/main" val="3370560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25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25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2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75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 animBg="1"/>
      <p:bldP spid="148" grpId="0"/>
      <p:bldP spid="185" grpId="0"/>
      <p:bldP spid="262" grpId="0"/>
      <p:bldP spid="263" grpId="0"/>
      <p:bldP spid="264" grpId="0"/>
      <p:bldP spid="265" grpId="0"/>
      <p:bldP spid="271" grpId="0"/>
      <p:bldP spid="2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1298C-C5E0-B867-8D13-900153717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80BE3BB-8F47-BF1E-BDFF-D0DE2CD4F3F9}"/>
              </a:ext>
            </a:extLst>
          </p:cNvPr>
          <p:cNvSpPr/>
          <p:nvPr/>
        </p:nvSpPr>
        <p:spPr>
          <a:xfrm>
            <a:off x="515938" y="1955800"/>
            <a:ext cx="2633662" cy="4543071"/>
          </a:xfrm>
          <a:prstGeom prst="roundRect">
            <a:avLst>
              <a:gd name="adj" fmla="val 8271"/>
            </a:avLst>
          </a:prstGeom>
          <a:solidFill>
            <a:srgbClr val="900000">
              <a:alpha val="10000"/>
            </a:srgb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aphicFrame>
        <p:nvGraphicFramePr>
          <p:cNvPr id="47" name="Объект 3">
            <a:extLst>
              <a:ext uri="{FF2B5EF4-FFF2-40B4-BE49-F238E27FC236}">
                <a16:creationId xmlns:a16="http://schemas.microsoft.com/office/drawing/2014/main" id="{3B5397C4-5B45-E5E5-4A99-A374180768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202691"/>
              </p:ext>
            </p:extLst>
          </p:nvPr>
        </p:nvGraphicFramePr>
        <p:xfrm>
          <a:off x="515939" y="1374887"/>
          <a:ext cx="11160125" cy="50742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1467">
                  <a:extLst>
                    <a:ext uri="{9D8B030D-6E8A-4147-A177-3AD203B41FA5}">
                      <a16:colId xmlns:a16="http://schemas.microsoft.com/office/drawing/2014/main" val="2512778904"/>
                    </a:ext>
                  </a:extLst>
                </a:gridCol>
                <a:gridCol w="4264329">
                  <a:extLst>
                    <a:ext uri="{9D8B030D-6E8A-4147-A177-3AD203B41FA5}">
                      <a16:colId xmlns:a16="http://schemas.microsoft.com/office/drawing/2014/main" val="4189708801"/>
                    </a:ext>
                  </a:extLst>
                </a:gridCol>
                <a:gridCol w="4264329">
                  <a:extLst>
                    <a:ext uri="{9D8B030D-6E8A-4147-A177-3AD203B41FA5}">
                      <a16:colId xmlns:a16="http://schemas.microsoft.com/office/drawing/2014/main" val="1751901515"/>
                    </a:ext>
                  </a:extLst>
                </a:gridCol>
              </a:tblGrid>
              <a:tr h="476833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900000"/>
                        </a:solidFill>
                        <a:latin typeface="Montserrat" pitchFamily="2" charset="-5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>
                          <a:solidFill>
                            <a:srgbClr val="900000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СТВОЛОВЫЕ КЛЕТКИ</a:t>
                      </a:r>
                      <a:br>
                        <a:rPr lang="ru-RU" sz="1600" b="1" kern="1200">
                          <a:solidFill>
                            <a:srgbClr val="900000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>
                          <a:solidFill>
                            <a:srgbClr val="900000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КОЖИ </a:t>
                      </a:r>
                      <a:r>
                        <a:rPr lang="ru-RU" sz="1600" b="1" kern="1200" dirty="0">
                          <a:solidFill>
                            <a:srgbClr val="900000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ЛОСОСЯ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900000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ЭМБРИОНАЛЬНЫЕ СТВОЛОВЫЕ КЛЕТКИ ЛОСОСЯ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296925"/>
                  </a:ext>
                </a:extLst>
              </a:tr>
              <a:tr h="1640849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90000"/>
                        </a:lnSpc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ПРОИСХОЖДЕНИЕ</a:t>
                      </a:r>
                    </a:p>
                  </a:txBody>
                  <a:tcPr marL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Находятся в коже взрослого лосося. </a:t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Они являются соматическими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(взрослыми)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стволовыми клетками и служат для регенерации и восстановления тканей кожи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Эти клетки извлекаются на ранних</a:t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стадиях развития эмбриона лосося</a:t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(до дифференциации)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Они являются первичными клетками организма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85350"/>
                  </a:ext>
                </a:extLst>
              </a:tr>
              <a:tr h="100460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90000"/>
                        </a:lnSpc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ПОТЕНЦИАЛ</a:t>
                      </a:r>
                      <a:b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ДИФФЕРЕНЦИРОВКИ</a:t>
                      </a:r>
                    </a:p>
                  </a:txBody>
                  <a:tcPr marL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Ограничены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в своем потенциале и могут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дифференцироваться только в клетки, связанные с кожей, такие как кератиноциты, меланоциты и фибробласты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. Они являются 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мультипотентными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Эти клетки плюрипотентны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 то есть они могут превращаться в клетки практически всех типов тканей организма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11214"/>
                  </a:ext>
                </a:extLst>
              </a:tr>
              <a:tr h="822618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90000"/>
                        </a:lnSpc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ФУНКЦИИ</a:t>
                      </a:r>
                    </a:p>
                  </a:txBody>
                  <a:tcPr marL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Поддержание целостности и регенерация тканей кожи </a:t>
                      </a:r>
                      <a:r>
                        <a:rPr lang="ru-RU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(например, после повреждений)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Они участвуют в процессе формирования организма и могут дифференцироваться в клетки, образующие органы и ткани, - </a:t>
                      </a:r>
                      <a:r>
                        <a:rPr lang="ru-RU" sz="1200" b="1" kern="120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у них больше регенераторный потенциал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072638"/>
                  </a:ext>
                </a:extLst>
              </a:tr>
              <a:tr h="10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АКТИВНОСТЬ</a:t>
                      </a:r>
                      <a:b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И БИОЛОГИЧЕСКОЕ ПРИМЕНЕНИЕ</a:t>
                      </a:r>
                    </a:p>
                  </a:txBody>
                  <a:tcPr marL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Обычно менее</a:t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активны,  применяются для регенеративной медицины и косметологии 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Применяются для регенерации тканей</a:t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и трансплантации органов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64818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6C77423-175C-86D2-5582-520D4BCAE5BF}"/>
              </a:ext>
            </a:extLst>
          </p:cNvPr>
          <p:cNvSpPr txBox="1"/>
          <p:nvPr/>
        </p:nvSpPr>
        <p:spPr>
          <a:xfrm>
            <a:off x="419100" y="359129"/>
            <a:ext cx="11119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Различия между стволовыми клетками кожи лосося и эмбриональными стволовыми клетками лосося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1553A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заключаются в их происхождении, потенциале дифференцировки и биологических функциях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1553A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F5192561-7416-95B1-08D8-9618F703C6B1}"/>
              </a:ext>
            </a:extLst>
          </p:cNvPr>
          <p:cNvSpPr/>
          <p:nvPr/>
        </p:nvSpPr>
        <p:spPr>
          <a:xfrm rot="5400000">
            <a:off x="2946377" y="-2489182"/>
            <a:ext cx="6324637" cy="11836403"/>
          </a:xfrm>
          <a:prstGeom prst="roundRect">
            <a:avLst>
              <a:gd name="adj" fmla="val 4619"/>
            </a:avLst>
          </a:prstGeom>
          <a:noFill/>
          <a:ln w="47625">
            <a:solidFill>
              <a:srgbClr val="2155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1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01E79-49F9-0C5F-9A67-F5EBE62D6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0B9080C-9395-17ED-9A51-98C797BB6588}"/>
              </a:ext>
            </a:extLst>
          </p:cNvPr>
          <p:cNvSpPr/>
          <p:nvPr/>
        </p:nvSpPr>
        <p:spPr>
          <a:xfrm>
            <a:off x="124362" y="121888"/>
            <a:ext cx="4676238" cy="6545611"/>
          </a:xfrm>
          <a:prstGeom prst="roundRect">
            <a:avLst>
              <a:gd name="adj" fmla="val 8271"/>
            </a:avLst>
          </a:prstGeom>
          <a:solidFill>
            <a:srgbClr val="900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19B90-0CC3-54BD-D2AF-99822DF4535E}"/>
              </a:ext>
            </a:extLst>
          </p:cNvPr>
          <p:cNvSpPr txBox="1"/>
          <p:nvPr/>
        </p:nvSpPr>
        <p:spPr>
          <a:xfrm>
            <a:off x="5204876" y="446802"/>
            <a:ext cx="6094476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400" b="1" dirty="0">
                <a:latin typeface="Montserrat" pitchFamily="2" charset="-52"/>
              </a:rPr>
              <a:t>Экзосомы и </a:t>
            </a:r>
            <a:r>
              <a:rPr lang="ru-RU" altLang="ru-RU" sz="2400" b="1" dirty="0" err="1">
                <a:latin typeface="Montserrat" pitchFamily="2" charset="-52"/>
              </a:rPr>
              <a:t>полинуклеотиды</a:t>
            </a:r>
            <a:r>
              <a:rPr lang="ru-RU" altLang="ru-RU" sz="2400" b="1" dirty="0">
                <a:latin typeface="Montserrat" pitchFamily="2" charset="-52"/>
              </a:rPr>
              <a:t>  — </a:t>
            </a:r>
          </a:p>
          <a:p>
            <a:pPr marR="0" lvl="0" indent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400" b="1" dirty="0">
                <a:latin typeface="Montserrat" pitchFamily="2" charset="-52"/>
              </a:rPr>
              <a:t>это разные молекулы, и их механизмы действия также существенно различаются</a:t>
            </a:r>
            <a:endParaRPr lang="ru-RU" altLang="ru-RU" sz="2400" dirty="0">
              <a:latin typeface="Montserrat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5FD1D-43FA-791D-B0F7-3C3B459C58B5}"/>
              </a:ext>
            </a:extLst>
          </p:cNvPr>
          <p:cNvSpPr txBox="1"/>
          <p:nvPr/>
        </p:nvSpPr>
        <p:spPr>
          <a:xfrm>
            <a:off x="396076" y="371829"/>
            <a:ext cx="274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3600" b="1" i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МИФ №4</a:t>
            </a:r>
            <a:endParaRPr lang="ru-RU" sz="3600" b="1" i="1" dirty="0">
              <a:solidFill>
                <a:schemeClr val="bg1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BB93A-1834-9702-896D-3B227CD24B21}"/>
              </a:ext>
            </a:extLst>
          </p:cNvPr>
          <p:cNvSpPr txBox="1"/>
          <p:nvPr/>
        </p:nvSpPr>
        <p:spPr>
          <a:xfrm>
            <a:off x="422496" y="3204538"/>
            <a:ext cx="447969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Экзосомы и </a:t>
            </a:r>
            <a:r>
              <a:rPr lang="ru-RU" sz="3200" dirty="0" err="1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полинуклеотиды</a:t>
            </a:r>
            <a:r>
              <a:rPr lang="ru-RU" sz="32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chemeClr val="bg1"/>
                </a:solidFill>
                <a:latin typeface="Montserrat" pitchFamily="2" charset="-52"/>
              </a:rPr>
              <a:t>—</a:t>
            </a:r>
            <a:r>
              <a:rPr lang="ru-RU" sz="32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 по сути одно и то же</a:t>
            </a:r>
            <a:r>
              <a:rPr lang="en-US" sz="32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  <a:endParaRPr lang="ru-RU" altLang="ru-RU" sz="3200" dirty="0">
              <a:solidFill>
                <a:schemeClr val="bg1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66093BC-CF9D-5AA7-8A13-553F7CF6342D}"/>
              </a:ext>
            </a:extLst>
          </p:cNvPr>
          <p:cNvSpPr/>
          <p:nvPr/>
        </p:nvSpPr>
        <p:spPr>
          <a:xfrm>
            <a:off x="477838" y="1268101"/>
            <a:ext cx="1496224" cy="1496224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E6EBF04-9D60-EDEE-1F70-A9098417E57C}"/>
              </a:ext>
            </a:extLst>
          </p:cNvPr>
          <p:cNvCxnSpPr>
            <a:cxnSpLocks/>
          </p:cNvCxnSpPr>
          <p:nvPr/>
        </p:nvCxnSpPr>
        <p:spPr>
          <a:xfrm>
            <a:off x="1213250" y="2016213"/>
            <a:ext cx="0" cy="1093189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5054B5B-4A9B-736B-5A06-7967D8B59BB5}"/>
              </a:ext>
            </a:extLst>
          </p:cNvPr>
          <p:cNvGrpSpPr/>
          <p:nvPr/>
        </p:nvGrpSpPr>
        <p:grpSpPr>
          <a:xfrm>
            <a:off x="5110532" y="2045025"/>
            <a:ext cx="6957106" cy="3231772"/>
            <a:chOff x="5110532" y="2045025"/>
            <a:chExt cx="6957106" cy="3231772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57496765-FD3B-7F0A-1C96-BDD7C17F6801}"/>
                </a:ext>
              </a:extLst>
            </p:cNvPr>
            <p:cNvSpPr/>
            <p:nvPr/>
          </p:nvSpPr>
          <p:spPr>
            <a:xfrm>
              <a:off x="5110532" y="2045025"/>
              <a:ext cx="3515308" cy="474618"/>
            </a:xfrm>
            <a:prstGeom prst="roundRect">
              <a:avLst>
                <a:gd name="adj" fmla="val 50000"/>
              </a:avLst>
            </a:prstGeom>
            <a:solidFill>
              <a:srgbClr val="2155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FBC742-422A-A9D9-7FA5-1A5BBE78CDE0}"/>
                </a:ext>
              </a:extLst>
            </p:cNvPr>
            <p:cNvSpPr txBox="1"/>
            <p:nvPr/>
          </p:nvSpPr>
          <p:spPr>
            <a:xfrm>
              <a:off x="5200326" y="2739663"/>
              <a:ext cx="6867312" cy="757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altLang="ru-RU" sz="2400" b="1" u="sng" dirty="0">
                  <a:solidFill>
                    <a:srgbClr val="21553A"/>
                  </a:solidFill>
                  <a:latin typeface="Montserrat" pitchFamily="2" charset="-52"/>
                  <a:cs typeface="Arial" panose="020B0604020202020204" pitchFamily="34" charset="0"/>
                </a:rPr>
                <a:t>Экзосомы</a:t>
              </a:r>
              <a:r>
                <a:rPr lang="ru-RU" altLang="ru-RU" sz="2400" dirty="0">
                  <a:solidFill>
                    <a:prstClr val="black"/>
                  </a:solidFill>
                  <a:latin typeface="Montserrat" pitchFamily="2" charset="-52"/>
                  <a:cs typeface="Arial" panose="020B0604020202020204" pitchFamily="34" charset="0"/>
                </a:rPr>
                <a:t> — это «мешок» с молекулами,</a:t>
              </a:r>
              <a:br>
                <a:rPr lang="ru-RU" altLang="ru-RU" sz="2400" dirty="0">
                  <a:solidFill>
                    <a:prstClr val="black"/>
                  </a:solidFill>
                  <a:latin typeface="Montserrat" pitchFamily="2" charset="-52"/>
                  <a:cs typeface="Arial" panose="020B0604020202020204" pitchFamily="34" charset="0"/>
                </a:rPr>
              </a:br>
              <a:r>
                <a:rPr lang="ru-RU" altLang="ru-RU" sz="2400" dirty="0">
                  <a:solidFill>
                    <a:prstClr val="black"/>
                  </a:solidFill>
                  <a:latin typeface="Montserrat" pitchFamily="2" charset="-52"/>
                  <a:cs typeface="Arial" panose="020B0604020202020204" pitchFamily="34" charset="0"/>
                </a:rPr>
                <a:t>которые </a:t>
              </a:r>
              <a:r>
                <a:rPr lang="ru-RU" altLang="ru-RU" sz="2400" b="1" dirty="0">
                  <a:solidFill>
                    <a:prstClr val="black"/>
                  </a:solidFill>
                  <a:latin typeface="Montserrat" pitchFamily="2" charset="-52"/>
                  <a:cs typeface="Arial" panose="020B0604020202020204" pitchFamily="34" charset="0"/>
                </a:rPr>
                <a:t>изменяют</a:t>
              </a:r>
              <a:r>
                <a:rPr lang="ru-RU" altLang="ru-RU" sz="2400" dirty="0">
                  <a:solidFill>
                    <a:prstClr val="black"/>
                  </a:solidFill>
                  <a:latin typeface="Montserrat" pitchFamily="2" charset="-52"/>
                  <a:cs typeface="Arial" panose="020B0604020202020204" pitchFamily="34" charset="0"/>
                </a:rPr>
                <a:t> поведение клетки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F0F9ADE-F93E-46F8-D666-CB1F4A063EA6}"/>
                </a:ext>
              </a:extLst>
            </p:cNvPr>
            <p:cNvSpPr txBox="1"/>
            <p:nvPr/>
          </p:nvSpPr>
          <p:spPr>
            <a:xfrm>
              <a:off x="5200327" y="2094911"/>
              <a:ext cx="6094476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altLang="ru-RU" sz="2400" b="1" dirty="0">
                  <a:solidFill>
                    <a:schemeClr val="bg1"/>
                  </a:solidFill>
                  <a:latin typeface="Montserrat" pitchFamily="2" charset="-52"/>
                  <a:cs typeface="Arial" panose="020B0604020202020204" pitchFamily="34" charset="0"/>
                </a:rPr>
                <a:t>Основное отличие: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11DF5E-20C9-0CF8-EE30-7CAF7BCAC08B}"/>
                </a:ext>
              </a:extLst>
            </p:cNvPr>
            <p:cNvSpPr txBox="1"/>
            <p:nvPr/>
          </p:nvSpPr>
          <p:spPr>
            <a:xfrm>
              <a:off x="5200327" y="3522471"/>
              <a:ext cx="609447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altLang="ru-RU" sz="2400" b="1" u="sng" dirty="0">
                  <a:solidFill>
                    <a:srgbClr val="21553A"/>
                  </a:solidFill>
                  <a:latin typeface="Montserrat" pitchFamily="2" charset="-52"/>
                  <a:cs typeface="Arial" panose="020B0604020202020204" pitchFamily="34" charset="0"/>
                </a:rPr>
                <a:t>Полинуклеотиды</a:t>
              </a:r>
              <a:r>
                <a:rPr lang="ru-RU" altLang="ru-RU" sz="2400" dirty="0">
                  <a:solidFill>
                    <a:prstClr val="black"/>
                  </a:solidFill>
                  <a:latin typeface="Montserrat" pitchFamily="2" charset="-52"/>
                  <a:cs typeface="Arial" panose="020B0604020202020204" pitchFamily="34" charset="0"/>
                </a:rPr>
                <a:t> — это молекулы, </a:t>
              </a:r>
              <a:br>
                <a:rPr lang="ru-RU" altLang="ru-RU" sz="2400" dirty="0">
                  <a:solidFill>
                    <a:prstClr val="black"/>
                  </a:solidFill>
                  <a:latin typeface="Montserrat" pitchFamily="2" charset="-52"/>
                  <a:cs typeface="Arial" panose="020B0604020202020204" pitchFamily="34" charset="0"/>
                </a:rPr>
              </a:br>
              <a:r>
                <a:rPr lang="ru-RU" altLang="ru-RU" sz="2400" b="1" dirty="0">
                  <a:solidFill>
                    <a:prstClr val="black"/>
                  </a:solidFill>
                  <a:latin typeface="Montserrat" pitchFamily="2" charset="-52"/>
                  <a:cs typeface="Arial" panose="020B0604020202020204" pitchFamily="34" charset="0"/>
                </a:rPr>
                <a:t>влияют</a:t>
              </a:r>
              <a:r>
                <a:rPr lang="ru-RU" altLang="ru-RU" sz="2400" dirty="0">
                  <a:solidFill>
                    <a:prstClr val="black"/>
                  </a:solidFill>
                  <a:latin typeface="Montserrat" pitchFamily="2" charset="-52"/>
                  <a:cs typeface="Arial" panose="020B0604020202020204" pitchFamily="34" charset="0"/>
                </a:rPr>
                <a:t> на клеточные процессы через свои взаимодействия </a:t>
              </a:r>
              <a:br>
                <a:rPr lang="ru-RU" altLang="ru-RU" sz="2400" dirty="0">
                  <a:solidFill>
                    <a:prstClr val="black"/>
                  </a:solidFill>
                  <a:latin typeface="Montserrat" pitchFamily="2" charset="-52"/>
                  <a:cs typeface="Arial" panose="020B0604020202020204" pitchFamily="34" charset="0"/>
                </a:rPr>
              </a:br>
              <a:r>
                <a:rPr lang="ru-RU" altLang="ru-RU" sz="2400" dirty="0">
                  <a:solidFill>
                    <a:prstClr val="black"/>
                  </a:solidFill>
                  <a:latin typeface="Montserrat" pitchFamily="2" charset="-52"/>
                  <a:cs typeface="Arial" panose="020B0604020202020204" pitchFamily="34" charset="0"/>
                </a:rPr>
                <a:t>с клеточными механизмами </a:t>
              </a:r>
              <a:r>
                <a:rPr lang="ru-RU" altLang="ru-RU" sz="2400" dirty="0">
                  <a:solidFill>
                    <a:schemeClr val="bg1">
                      <a:lumMod val="50000"/>
                    </a:schemeClr>
                  </a:solidFill>
                  <a:latin typeface="Montserrat" pitchFamily="2" charset="-52"/>
                  <a:cs typeface="Arial" panose="020B0604020202020204" pitchFamily="34" charset="0"/>
                </a:rPr>
                <a:t>(нормализуют микроокружение)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B3A89A1-CD9D-91A8-A6C3-DD505188A8E3}"/>
              </a:ext>
            </a:extLst>
          </p:cNvPr>
          <p:cNvGrpSpPr/>
          <p:nvPr/>
        </p:nvGrpSpPr>
        <p:grpSpPr>
          <a:xfrm>
            <a:off x="10082363" y="5158648"/>
            <a:ext cx="1593700" cy="1181736"/>
            <a:chOff x="10082363" y="5158648"/>
            <a:chExt cx="1593700" cy="1181736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7C3A458B-BFC3-5636-C13D-AA4947BCB1B4}"/>
                </a:ext>
              </a:extLst>
            </p:cNvPr>
            <p:cNvSpPr/>
            <p:nvPr/>
          </p:nvSpPr>
          <p:spPr>
            <a:xfrm>
              <a:off x="10494327" y="5158648"/>
              <a:ext cx="1181736" cy="1181736"/>
            </a:xfrm>
            <a:prstGeom prst="ellipse">
              <a:avLst/>
            </a:prstGeom>
            <a:noFill/>
            <a:ln>
              <a:solidFill>
                <a:srgbClr val="9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88BCA8C2-73FB-D1E2-E59C-ECC277BF3D70}"/>
                </a:ext>
              </a:extLst>
            </p:cNvPr>
            <p:cNvCxnSpPr>
              <a:cxnSpLocks/>
            </p:cNvCxnSpPr>
            <p:nvPr/>
          </p:nvCxnSpPr>
          <p:spPr>
            <a:xfrm>
              <a:off x="10082363" y="5749516"/>
              <a:ext cx="1162838" cy="0"/>
            </a:xfrm>
            <a:prstGeom prst="straightConnector1">
              <a:avLst/>
            </a:prstGeom>
            <a:ln w="15875">
              <a:solidFill>
                <a:srgbClr val="9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04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A03D6-4942-0B69-5E6D-3F71A3432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C38D703-BE31-5706-2F51-09B92C6B9DBD}"/>
              </a:ext>
            </a:extLst>
          </p:cNvPr>
          <p:cNvSpPr/>
          <p:nvPr/>
        </p:nvSpPr>
        <p:spPr>
          <a:xfrm>
            <a:off x="93226" y="49437"/>
            <a:ext cx="4676238" cy="6545611"/>
          </a:xfrm>
          <a:prstGeom prst="roundRect">
            <a:avLst>
              <a:gd name="adj" fmla="val 8271"/>
            </a:avLst>
          </a:prstGeom>
          <a:solidFill>
            <a:srgbClr val="900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5FC23-8C93-2A2A-A553-C74FCF44BBF5}"/>
              </a:ext>
            </a:extLst>
          </p:cNvPr>
          <p:cNvSpPr txBox="1"/>
          <p:nvPr/>
        </p:nvSpPr>
        <p:spPr>
          <a:xfrm>
            <a:off x="643141" y="2314761"/>
            <a:ext cx="4126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Немного про действие </a:t>
            </a:r>
            <a:r>
              <a:rPr lang="ru-RU" sz="3600" b="1" i="1" dirty="0" err="1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экзосом</a:t>
            </a:r>
            <a:r>
              <a:rPr lang="ru-RU" sz="3600" b="1" i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3257818-E565-C40A-45F5-2A6BFE0B6702}"/>
              </a:ext>
            </a:extLst>
          </p:cNvPr>
          <p:cNvGrpSpPr/>
          <p:nvPr/>
        </p:nvGrpSpPr>
        <p:grpSpPr>
          <a:xfrm>
            <a:off x="10082363" y="5158648"/>
            <a:ext cx="1593700" cy="1181736"/>
            <a:chOff x="10082363" y="5158648"/>
            <a:chExt cx="1593700" cy="1181736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9ADD9B5-0E9B-9CD8-E3E3-571AD556CE46}"/>
                </a:ext>
              </a:extLst>
            </p:cNvPr>
            <p:cNvSpPr/>
            <p:nvPr/>
          </p:nvSpPr>
          <p:spPr>
            <a:xfrm>
              <a:off x="10494327" y="5158648"/>
              <a:ext cx="1181736" cy="1181736"/>
            </a:xfrm>
            <a:prstGeom prst="ellipse">
              <a:avLst/>
            </a:prstGeom>
            <a:noFill/>
            <a:ln>
              <a:solidFill>
                <a:srgbClr val="9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1CF50324-AACE-C656-AAE2-AE82D92A7E87}"/>
                </a:ext>
              </a:extLst>
            </p:cNvPr>
            <p:cNvCxnSpPr>
              <a:cxnSpLocks/>
            </p:cNvCxnSpPr>
            <p:nvPr/>
          </p:nvCxnSpPr>
          <p:spPr>
            <a:xfrm>
              <a:off x="10082363" y="5749516"/>
              <a:ext cx="1162838" cy="0"/>
            </a:xfrm>
            <a:prstGeom prst="straightConnector1">
              <a:avLst/>
            </a:prstGeom>
            <a:ln w="15875">
              <a:solidFill>
                <a:srgbClr val="9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DF34FA6-392F-6084-7AF9-234907957F61}"/>
              </a:ext>
            </a:extLst>
          </p:cNvPr>
          <p:cNvSpPr txBox="1"/>
          <p:nvPr/>
        </p:nvSpPr>
        <p:spPr>
          <a:xfrm>
            <a:off x="5077573" y="929767"/>
            <a:ext cx="60944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Экзосомы передают клеткам правильный контент, и меняют поведение клеток </a:t>
            </a:r>
          </a:p>
          <a:p>
            <a:endParaRPr lang="ru-RU" sz="2400" dirty="0"/>
          </a:p>
          <a:p>
            <a:r>
              <a:rPr lang="ru-RU" sz="2400" dirty="0"/>
              <a:t>Экзосомы действуют через </a:t>
            </a:r>
            <a:r>
              <a:rPr lang="ru-RU" sz="2400" dirty="0" err="1"/>
              <a:t>паракринный</a:t>
            </a:r>
            <a:r>
              <a:rPr lang="ru-RU" sz="2400" dirty="0"/>
              <a:t> </a:t>
            </a:r>
            <a:r>
              <a:rPr lang="ru-RU" sz="2400" dirty="0" err="1"/>
              <a:t>сигналинг</a:t>
            </a:r>
            <a:r>
              <a:rPr lang="ru-RU" sz="2400" dirty="0"/>
              <a:t> </a:t>
            </a:r>
          </a:p>
          <a:p>
            <a:endParaRPr lang="ru-RU" sz="2400" dirty="0"/>
          </a:p>
          <a:p>
            <a:r>
              <a:rPr lang="ru-RU" sz="2400" dirty="0"/>
              <a:t>Экзосомы передают контент, « становятся пустыми» и уничтожаются организмом , т.е. </a:t>
            </a:r>
            <a:r>
              <a:rPr lang="ru-RU" sz="2400" dirty="0" err="1"/>
              <a:t>экзосомы</a:t>
            </a:r>
            <a:r>
              <a:rPr lang="ru-RU" sz="2400" dirty="0"/>
              <a:t> не путешествуют по организму бесконечно и беспрепятственно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0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175DA-8FB9-6C1A-B0D2-6D5FA8577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6BAFE13-2AEF-1CF6-294E-FD2FE50B95C4}"/>
              </a:ext>
            </a:extLst>
          </p:cNvPr>
          <p:cNvSpPr/>
          <p:nvPr/>
        </p:nvSpPr>
        <p:spPr>
          <a:xfrm>
            <a:off x="124362" y="121888"/>
            <a:ext cx="4676238" cy="6545611"/>
          </a:xfrm>
          <a:prstGeom prst="roundRect">
            <a:avLst>
              <a:gd name="adj" fmla="val 8271"/>
            </a:avLst>
          </a:prstGeom>
          <a:solidFill>
            <a:srgbClr val="900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D5AA8-EE49-C47D-DDD7-C2BD1C3627AD}"/>
              </a:ext>
            </a:extLst>
          </p:cNvPr>
          <p:cNvSpPr txBox="1"/>
          <p:nvPr/>
        </p:nvSpPr>
        <p:spPr>
          <a:xfrm>
            <a:off x="422496" y="3204538"/>
            <a:ext cx="447969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Зачем </a:t>
            </a:r>
            <a:r>
              <a:rPr lang="ru-RU" altLang="ru-RU" sz="3200" b="1" dirty="0" err="1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экзосомы</a:t>
            </a:r>
            <a:r>
              <a:rPr lang="ru-RU" altLang="ru-RU" sz="3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 врачу</a:t>
            </a:r>
            <a:r>
              <a:rPr lang="en-US" altLang="ru-RU" sz="3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? </a:t>
            </a:r>
            <a:endParaRPr lang="ru-RU" altLang="ru-RU" sz="3200" b="1" dirty="0">
              <a:solidFill>
                <a:schemeClr val="bg1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39946D8-B880-3CCB-647B-CED8AE70D698}"/>
              </a:ext>
            </a:extLst>
          </p:cNvPr>
          <p:cNvSpPr/>
          <p:nvPr/>
        </p:nvSpPr>
        <p:spPr>
          <a:xfrm>
            <a:off x="477838" y="1268101"/>
            <a:ext cx="1496224" cy="1496224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1ED23DB-D3C3-A51F-444F-AC4726E9E752}"/>
              </a:ext>
            </a:extLst>
          </p:cNvPr>
          <p:cNvCxnSpPr>
            <a:cxnSpLocks/>
          </p:cNvCxnSpPr>
          <p:nvPr/>
        </p:nvCxnSpPr>
        <p:spPr>
          <a:xfrm>
            <a:off x="1213250" y="2016213"/>
            <a:ext cx="0" cy="1093189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0C6ED59-A095-3857-6A43-AF4B77DB221B}"/>
              </a:ext>
            </a:extLst>
          </p:cNvPr>
          <p:cNvGrpSpPr/>
          <p:nvPr/>
        </p:nvGrpSpPr>
        <p:grpSpPr>
          <a:xfrm>
            <a:off x="10082363" y="5158648"/>
            <a:ext cx="1593700" cy="1181736"/>
            <a:chOff x="10082363" y="5158648"/>
            <a:chExt cx="1593700" cy="1181736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4B6D3116-5BA7-CDCC-F303-54AA306FA2EC}"/>
                </a:ext>
              </a:extLst>
            </p:cNvPr>
            <p:cNvSpPr/>
            <p:nvPr/>
          </p:nvSpPr>
          <p:spPr>
            <a:xfrm>
              <a:off x="10494327" y="5158648"/>
              <a:ext cx="1181736" cy="1181736"/>
            </a:xfrm>
            <a:prstGeom prst="ellipse">
              <a:avLst/>
            </a:prstGeom>
            <a:noFill/>
            <a:ln>
              <a:solidFill>
                <a:srgbClr val="9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DC56490B-27E2-F667-158A-89BE4B420531}"/>
                </a:ext>
              </a:extLst>
            </p:cNvPr>
            <p:cNvCxnSpPr>
              <a:cxnSpLocks/>
            </p:cNvCxnSpPr>
            <p:nvPr/>
          </p:nvCxnSpPr>
          <p:spPr>
            <a:xfrm>
              <a:off x="10082363" y="5749516"/>
              <a:ext cx="1162838" cy="0"/>
            </a:xfrm>
            <a:prstGeom prst="straightConnector1">
              <a:avLst/>
            </a:prstGeom>
            <a:ln w="15875">
              <a:solidFill>
                <a:srgbClr val="9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Объект 2">
            <a:extLst>
              <a:ext uri="{FF2B5EF4-FFF2-40B4-BE49-F238E27FC236}">
                <a16:creationId xmlns:a16="http://schemas.microsoft.com/office/drawing/2014/main" id="{5195261A-839B-139E-70B5-6A1677A4D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734" y="1518233"/>
            <a:ext cx="6273503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Клеточная технология</a:t>
            </a:r>
          </a:p>
          <a:p>
            <a:r>
              <a:rPr lang="ru-RU" dirty="0"/>
              <a:t>Высокая технология </a:t>
            </a:r>
          </a:p>
          <a:p>
            <a:r>
              <a:rPr lang="ru-RU" dirty="0"/>
              <a:t>Нобелевская процедура – способ доставки адресату профильного контента для перезапуска работы клеток </a:t>
            </a:r>
          </a:p>
          <a:p>
            <a:r>
              <a:rPr lang="ru-RU" dirty="0"/>
              <a:t>Зачем: модно,  тренд, новинка  </a:t>
            </a:r>
          </a:p>
          <a:p>
            <a:r>
              <a:rPr lang="ru-RU" dirty="0"/>
              <a:t>Не инъекции, не больно  быстрая реабилитация  </a:t>
            </a:r>
          </a:p>
          <a:p>
            <a:r>
              <a:rPr lang="ru-RU" dirty="0"/>
              <a:t>Быстрая помощь клеткам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7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C32607-E2CB-D751-23F5-A782E9B6C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055" y="457200"/>
            <a:ext cx="803189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3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98C6DB-5C39-C309-741D-8B878A25A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3" y="457200"/>
            <a:ext cx="861391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1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FB0A2-E74F-1980-E560-7ED214A47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B3AFC2-D9D7-8D86-BDAB-BE6C81DC3E48}"/>
              </a:ext>
            </a:extLst>
          </p:cNvPr>
          <p:cNvSpPr txBox="1"/>
          <p:nvPr/>
        </p:nvSpPr>
        <p:spPr>
          <a:xfrm>
            <a:off x="396076" y="371829"/>
            <a:ext cx="1004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КАКИЕ ЭКЗОСОМЫ ЕСТЬ НА РЫНКЕ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?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ВАЖН</a:t>
            </a:r>
            <a:r>
              <a:rPr lang="ru-RU" sz="3600" b="1" dirty="0">
                <a:solidFill>
                  <a:srgbClr val="900000"/>
                </a:solidFill>
                <a:latin typeface="Montserrat" pitchFamily="2" charset="-52"/>
                <a:cs typeface="Arial" panose="020B0604020202020204" pitchFamily="34" charset="0"/>
              </a:rPr>
              <a:t>О ОБРАТИТЬ ВНИМАНИЕ НА :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900000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30D7303-0F4F-AE5D-C703-11233D867BFB}"/>
              </a:ext>
            </a:extLst>
          </p:cNvPr>
          <p:cNvGrpSpPr/>
          <p:nvPr/>
        </p:nvGrpSpPr>
        <p:grpSpPr>
          <a:xfrm>
            <a:off x="515938" y="4083628"/>
            <a:ext cx="4473037" cy="2164772"/>
            <a:chOff x="515938" y="4083628"/>
            <a:chExt cx="4473037" cy="2164772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0F4E66F6-C256-2AAC-2054-521463BEDF12}"/>
                </a:ext>
              </a:extLst>
            </p:cNvPr>
            <p:cNvSpPr/>
            <p:nvPr/>
          </p:nvSpPr>
          <p:spPr>
            <a:xfrm>
              <a:off x="515938" y="4083628"/>
              <a:ext cx="4473037" cy="2164772"/>
            </a:xfrm>
            <a:prstGeom prst="roundRect">
              <a:avLst>
                <a:gd name="adj" fmla="val 16493"/>
              </a:avLst>
            </a:prstGeom>
            <a:solidFill>
              <a:srgbClr val="F8F8F8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691F85-BAEE-8031-16DA-E8F67C62B66F}"/>
                </a:ext>
              </a:extLst>
            </p:cNvPr>
            <p:cNvSpPr txBox="1"/>
            <p:nvPr/>
          </p:nvSpPr>
          <p:spPr>
            <a:xfrm>
              <a:off x="711432" y="4732049"/>
              <a:ext cx="1756340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2800" dirty="0">
                  <a:solidFill>
                    <a:prstClr val="black"/>
                  </a:solidFill>
                  <a:latin typeface="Montserrat" pitchFamily="2" charset="-52"/>
                  <a:cs typeface="Arial" panose="020B0604020202020204" pitchFamily="34" charset="0"/>
                </a:rPr>
                <a:t>Выбор сырья </a:t>
              </a:r>
              <a:endParaRPr lang="en-US" sz="2800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8AB20A12-B76F-19B3-C5E5-51B49E008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81193" y="5561879"/>
              <a:ext cx="603068" cy="603068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AF1AF6C-C604-B421-86E7-3D41158972DD}"/>
              </a:ext>
            </a:extLst>
          </p:cNvPr>
          <p:cNvGrpSpPr/>
          <p:nvPr/>
        </p:nvGrpSpPr>
        <p:grpSpPr>
          <a:xfrm>
            <a:off x="515938" y="1788545"/>
            <a:ext cx="4473037" cy="2164772"/>
            <a:chOff x="515938" y="1788545"/>
            <a:chExt cx="4473037" cy="2164772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B26FD471-0681-9231-6E3D-1504EF6D7FD4}"/>
                </a:ext>
              </a:extLst>
            </p:cNvPr>
            <p:cNvSpPr/>
            <p:nvPr/>
          </p:nvSpPr>
          <p:spPr>
            <a:xfrm>
              <a:off x="515938" y="1788545"/>
              <a:ext cx="4473037" cy="2164772"/>
            </a:xfrm>
            <a:prstGeom prst="roundRect">
              <a:avLst>
                <a:gd name="adj" fmla="val 16493"/>
              </a:avLst>
            </a:prstGeom>
            <a:solidFill>
              <a:srgbClr val="F8F8F8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DC96E2-5289-175A-A6CB-EAFC3EC3F491}"/>
                </a:ext>
              </a:extLst>
            </p:cNvPr>
            <p:cNvSpPr txBox="1"/>
            <p:nvPr/>
          </p:nvSpPr>
          <p:spPr>
            <a:xfrm>
              <a:off x="711432" y="2260380"/>
              <a:ext cx="2869968" cy="125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-52"/>
                  <a:cs typeface="Arial" panose="020B0604020202020204" pitchFamily="34" charset="0"/>
                </a:rPr>
                <a:t>Способ производства</a:t>
              </a:r>
              <a:b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-52"/>
                  <a:cs typeface="Arial" panose="020B0604020202020204" pitchFamily="34" charset="0"/>
                </a:rPr>
              </a:b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-52"/>
                  <a:cs typeface="Arial" panose="020B0604020202020204" pitchFamily="34" charset="0"/>
                </a:rPr>
                <a:t>и технология </a:t>
              </a: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00A2A270-2DED-0126-9418-9CC223052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32985" y="3244182"/>
              <a:ext cx="603068" cy="603068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14F7FA2-1F4B-9A20-64E1-94E4FEE0CD7F}"/>
              </a:ext>
            </a:extLst>
          </p:cNvPr>
          <p:cNvGrpSpPr/>
          <p:nvPr/>
        </p:nvGrpSpPr>
        <p:grpSpPr>
          <a:xfrm>
            <a:off x="5166262" y="1788545"/>
            <a:ext cx="5022767" cy="2164772"/>
            <a:chOff x="5166262" y="1788545"/>
            <a:chExt cx="5022767" cy="2164772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E2622C99-963B-DE4E-6DAD-E3ACF6290ABA}"/>
                </a:ext>
              </a:extLst>
            </p:cNvPr>
            <p:cNvSpPr/>
            <p:nvPr/>
          </p:nvSpPr>
          <p:spPr>
            <a:xfrm>
              <a:off x="5166262" y="1788545"/>
              <a:ext cx="5022767" cy="2164772"/>
            </a:xfrm>
            <a:prstGeom prst="roundRect">
              <a:avLst>
                <a:gd name="adj" fmla="val 16493"/>
              </a:avLst>
            </a:prstGeom>
            <a:solidFill>
              <a:srgbClr val="F8F8F8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5F1013-7F09-74DF-F8D6-2A9DC93E921F}"/>
                </a:ext>
              </a:extLst>
            </p:cNvPr>
            <p:cNvSpPr txBox="1"/>
            <p:nvPr/>
          </p:nvSpPr>
          <p:spPr>
            <a:xfrm>
              <a:off x="5416252" y="2038221"/>
              <a:ext cx="3680780" cy="164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2800" dirty="0">
                  <a:solidFill>
                    <a:prstClr val="black"/>
                  </a:solidFill>
                  <a:latin typeface="Montserrat" pitchFamily="2" charset="-52"/>
                  <a:cs typeface="Arial" panose="020B0604020202020204" pitchFamily="34" charset="0"/>
                </a:rPr>
                <a:t>Наличие  разных форм выпуска: отдельно для лица и для волос</a:t>
              </a:r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21B75603-2636-0299-C6AD-92561BEEF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13271" y="3302616"/>
              <a:ext cx="522121" cy="522121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CC2656F-ECF8-4966-9D36-EC8A1D33B3CC}"/>
              </a:ext>
            </a:extLst>
          </p:cNvPr>
          <p:cNvGrpSpPr/>
          <p:nvPr/>
        </p:nvGrpSpPr>
        <p:grpSpPr>
          <a:xfrm>
            <a:off x="5166262" y="4083628"/>
            <a:ext cx="5022767" cy="2164772"/>
            <a:chOff x="5166262" y="4083628"/>
            <a:chExt cx="5022767" cy="2164772"/>
          </a:xfrm>
          <a:solidFill>
            <a:schemeClr val="bg2">
              <a:lumMod val="90000"/>
            </a:schemeClr>
          </a:solidFill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D63457F8-21B1-31A6-E58A-A4B35C89185E}"/>
                </a:ext>
              </a:extLst>
            </p:cNvPr>
            <p:cNvSpPr/>
            <p:nvPr/>
          </p:nvSpPr>
          <p:spPr>
            <a:xfrm>
              <a:off x="5166262" y="4083628"/>
              <a:ext cx="5022767" cy="2164772"/>
            </a:xfrm>
            <a:prstGeom prst="roundRect">
              <a:avLst>
                <a:gd name="adj" fmla="val 16493"/>
              </a:avLst>
            </a:prstGeom>
            <a:grp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0A3B6C-32FF-3DD4-7D55-A89644F7B6A4}"/>
                </a:ext>
              </a:extLst>
            </p:cNvPr>
            <p:cNvSpPr txBox="1"/>
            <p:nvPr/>
          </p:nvSpPr>
          <p:spPr>
            <a:xfrm>
              <a:off x="5345129" y="4202993"/>
              <a:ext cx="4665031" cy="20313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2800" dirty="0">
                  <a:latin typeface="Montserrat" pitchFamily="2" charset="-52"/>
                  <a:cs typeface="Arial" panose="020B0604020202020204" pitchFamily="34" charset="0"/>
                </a:rPr>
                <a:t>Важно содержимое флакона: </a:t>
              </a:r>
              <a:r>
                <a:rPr lang="ru-RU" sz="2800" dirty="0" err="1">
                  <a:latin typeface="Montserrat" pitchFamily="2" charset="-52"/>
                  <a:cs typeface="Arial" panose="020B0604020202020204" pitchFamily="34" charset="0"/>
                </a:rPr>
                <a:t>лиофилизат</a:t>
              </a:r>
              <a:r>
                <a:rPr lang="ru-RU" sz="2800" dirty="0">
                  <a:latin typeface="Montserrat" pitchFamily="2" charset="-52"/>
                  <a:cs typeface="Arial" panose="020B0604020202020204" pitchFamily="34" charset="0"/>
                </a:rPr>
                <a:t>, растворитель, что еще кроме </a:t>
              </a:r>
              <a:r>
                <a:rPr lang="ru-RU" sz="2800" dirty="0" err="1">
                  <a:latin typeface="Montserrat" pitchFamily="2" charset="-52"/>
                  <a:cs typeface="Arial" panose="020B0604020202020204" pitchFamily="34" charset="0"/>
                </a:rPr>
                <a:t>экзосом</a:t>
              </a:r>
              <a:r>
                <a:rPr lang="ru-RU" sz="2800" dirty="0">
                  <a:latin typeface="Montserrat" pitchFamily="2" charset="-52"/>
                  <a:cs typeface="Arial" panose="020B0604020202020204" pitchFamily="34" charset="0"/>
                </a:rPr>
                <a:t> содержится</a:t>
              </a:r>
              <a:r>
                <a:rPr lang="en-US" sz="2800" dirty="0">
                  <a:latin typeface="Montserrat" pitchFamily="2" charset="-52"/>
                  <a:cs typeface="Arial" panose="020B0604020202020204" pitchFamily="34" charset="0"/>
                </a:rPr>
                <a:t>? </a:t>
              </a:r>
              <a:endParaRPr lang="ru-RU" sz="2800" dirty="0">
                <a:latin typeface="Montserrat" pitchFamily="2" charset="-52"/>
                <a:cs typeface="Arial" panose="020B0604020202020204" pitchFamily="34" charset="0"/>
              </a:endParaRP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12FBF45A-E7B0-EF32-3E07-996B8B07B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41845" y="5617689"/>
              <a:ext cx="522122" cy="522122"/>
            </a:xfrm>
            <a:prstGeom prst="rect">
              <a:avLst/>
            </a:prstGeom>
          </p:spPr>
        </p:pic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id="{A61489F4-035E-A540-FC07-4FBBFBBA1986}"/>
              </a:ext>
            </a:extLst>
          </p:cNvPr>
          <p:cNvSpPr/>
          <p:nvPr/>
        </p:nvSpPr>
        <p:spPr>
          <a:xfrm>
            <a:off x="10114086" y="-956019"/>
            <a:ext cx="2937564" cy="2937564"/>
          </a:xfrm>
          <a:prstGeom prst="ellipse">
            <a:avLst/>
          </a:prstGeom>
          <a:noFill/>
          <a:ln>
            <a:solidFill>
              <a:srgbClr val="003C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27C0C09-1C7B-AA6B-191A-383172FB7DEC}"/>
              </a:ext>
            </a:extLst>
          </p:cNvPr>
          <p:cNvCxnSpPr>
            <a:cxnSpLocks/>
          </p:cNvCxnSpPr>
          <p:nvPr/>
        </p:nvCxnSpPr>
        <p:spPr>
          <a:xfrm>
            <a:off x="50008" y="449788"/>
            <a:ext cx="0" cy="1067862"/>
          </a:xfrm>
          <a:prstGeom prst="line">
            <a:avLst/>
          </a:prstGeom>
          <a:ln w="101600">
            <a:solidFill>
              <a:srgbClr val="A408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65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19DCB-130A-BD74-998D-64C267213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id="{4E491480-B443-3182-C3D2-FB81576496BA}"/>
              </a:ext>
            </a:extLst>
          </p:cNvPr>
          <p:cNvSpPr/>
          <p:nvPr/>
        </p:nvSpPr>
        <p:spPr>
          <a:xfrm>
            <a:off x="11030398" y="6104988"/>
            <a:ext cx="2323204" cy="2323204"/>
          </a:xfrm>
          <a:prstGeom prst="ellipse">
            <a:avLst/>
          </a:prstGeom>
          <a:noFill/>
          <a:ln>
            <a:solidFill>
              <a:srgbClr val="003C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7101F08-C8ED-C419-D797-A3FDB87E5E6F}"/>
              </a:ext>
            </a:extLst>
          </p:cNvPr>
          <p:cNvSpPr/>
          <p:nvPr/>
        </p:nvSpPr>
        <p:spPr>
          <a:xfrm>
            <a:off x="124362" y="121888"/>
            <a:ext cx="4676238" cy="6545611"/>
          </a:xfrm>
          <a:prstGeom prst="roundRect">
            <a:avLst>
              <a:gd name="adj" fmla="val 8271"/>
            </a:avLst>
          </a:prstGeom>
          <a:solidFill>
            <a:srgbClr val="900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EE24CB-C7A2-1042-AC49-35BCD9449903}"/>
              </a:ext>
            </a:extLst>
          </p:cNvPr>
          <p:cNvSpPr txBox="1"/>
          <p:nvPr/>
        </p:nvSpPr>
        <p:spPr>
          <a:xfrm>
            <a:off x="396076" y="371829"/>
            <a:ext cx="274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3600" b="1" i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МИФ №</a:t>
            </a:r>
            <a:r>
              <a:rPr lang="en-US" altLang="ru-RU" sz="3600" b="1" i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 1 </a:t>
            </a:r>
            <a:endParaRPr lang="ru-RU" sz="3600" b="1" i="1" dirty="0">
              <a:solidFill>
                <a:schemeClr val="bg1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3995C-81A4-145B-3BFE-60087B685BB9}"/>
              </a:ext>
            </a:extLst>
          </p:cNvPr>
          <p:cNvSpPr txBox="1"/>
          <p:nvPr/>
        </p:nvSpPr>
        <p:spPr>
          <a:xfrm>
            <a:off x="422496" y="3204538"/>
            <a:ext cx="447969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32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Экзосомы можно получить из любой клеточной культуры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180B867-9057-D9A2-DEC8-48CC7D89F57C}"/>
              </a:ext>
            </a:extLst>
          </p:cNvPr>
          <p:cNvSpPr/>
          <p:nvPr/>
        </p:nvSpPr>
        <p:spPr>
          <a:xfrm>
            <a:off x="477838" y="1268101"/>
            <a:ext cx="1496224" cy="1496224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D5B0719-FAD1-F10F-0F9C-97F7CAA96CE3}"/>
              </a:ext>
            </a:extLst>
          </p:cNvPr>
          <p:cNvCxnSpPr>
            <a:cxnSpLocks/>
          </p:cNvCxnSpPr>
          <p:nvPr/>
        </p:nvCxnSpPr>
        <p:spPr>
          <a:xfrm>
            <a:off x="1213250" y="2016213"/>
            <a:ext cx="0" cy="1093189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941B967-5F5F-637C-C84F-B4F0FDF8669E}"/>
              </a:ext>
            </a:extLst>
          </p:cNvPr>
          <p:cNvGrpSpPr/>
          <p:nvPr/>
        </p:nvGrpSpPr>
        <p:grpSpPr>
          <a:xfrm>
            <a:off x="5136835" y="592356"/>
            <a:ext cx="6577327" cy="3695037"/>
            <a:chOff x="5291747" y="1305588"/>
            <a:chExt cx="6577327" cy="369503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D62A22-207A-0E7F-FB08-81B9A855D50F}"/>
                </a:ext>
              </a:extLst>
            </p:cNvPr>
            <p:cNvSpPr txBox="1"/>
            <p:nvPr/>
          </p:nvSpPr>
          <p:spPr>
            <a:xfrm>
              <a:off x="5291747" y="1305588"/>
              <a:ext cx="6577327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latin typeface="Montserrat" pitchFamily="2" charset="-52"/>
                </a:rPr>
                <a:t>Да, </a:t>
              </a:r>
              <a:r>
                <a:rPr lang="ru-RU" altLang="ru-RU" sz="2400" dirty="0" err="1">
                  <a:latin typeface="Montserrat" pitchFamily="2" charset="-52"/>
                </a:rPr>
                <a:t>экзосомы</a:t>
              </a:r>
              <a:r>
                <a:rPr lang="ru-RU" altLang="ru-RU" sz="2400" dirty="0">
                  <a:latin typeface="Montserrat" pitchFamily="2" charset="-52"/>
                </a:rPr>
                <a:t> могут быть выделены </a:t>
              </a:r>
              <a:br>
                <a:rPr lang="ru-RU" altLang="ru-RU" sz="2400" dirty="0">
                  <a:latin typeface="Montserrat" pitchFamily="2" charset="-52"/>
                </a:rPr>
              </a:br>
              <a:r>
                <a:rPr lang="ru-RU" altLang="ru-RU" sz="2400" dirty="0">
                  <a:latin typeface="Montserrat" pitchFamily="2" charset="-52"/>
                </a:rPr>
                <a:t>из разных клеточных культур, но не все  разрешено, и не все эффективно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2400" b="1" dirty="0">
                <a:latin typeface="Montserrat" pitchFamily="2" charset="-52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2400" b="1" dirty="0">
                <a:latin typeface="Montserrat" pitchFamily="2" charset="-52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dirty="0">
                  <a:latin typeface="Montserrat" pitchFamily="2" charset="-52"/>
                </a:rPr>
                <a:t>важно: </a:t>
              </a:r>
              <a:r>
                <a:rPr lang="ru-RU" altLang="ru-RU" sz="2400" dirty="0">
                  <a:latin typeface="Montserrat" pitchFamily="2" charset="-52"/>
                </a:rPr>
                <a:t>какой контент  передают </a:t>
              </a:r>
              <a:r>
                <a:rPr lang="ru-RU" altLang="ru-RU" sz="2400" dirty="0" err="1">
                  <a:latin typeface="Montserrat" pitchFamily="2" charset="-52"/>
                </a:rPr>
                <a:t>экзосомы</a:t>
              </a:r>
              <a:r>
                <a:rPr lang="ru-RU" altLang="ru-RU" sz="2400" dirty="0">
                  <a:latin typeface="Montserrat" pitchFamily="2" charset="-52"/>
                </a:rPr>
                <a:t> и кто является донором/источником  </a:t>
              </a:r>
              <a:r>
                <a:rPr lang="ru-RU" altLang="ru-RU" sz="2400" dirty="0" err="1">
                  <a:latin typeface="Montserrat" pitchFamily="2" charset="-52"/>
                </a:rPr>
                <a:t>экзосом</a:t>
              </a:r>
              <a:r>
                <a:rPr lang="ru-RU" altLang="ru-RU" sz="2400" dirty="0">
                  <a:latin typeface="Montserrat" pitchFamily="2" charset="-52"/>
                </a:rPr>
                <a:t> </a:t>
              </a: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106B41DB-9ED1-6402-FDB4-1EA699E310D4}"/>
                </a:ext>
              </a:extLst>
            </p:cNvPr>
            <p:cNvGrpSpPr/>
            <p:nvPr/>
          </p:nvGrpSpPr>
          <p:grpSpPr>
            <a:xfrm>
              <a:off x="5303838" y="3204538"/>
              <a:ext cx="6307137" cy="1796087"/>
              <a:chOff x="5303838" y="3204538"/>
              <a:chExt cx="6307137" cy="1796087"/>
            </a:xfrm>
          </p:grpSpPr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F82F4033-7E4B-6ACC-A5F0-C066912DC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10975" y="3204538"/>
                <a:ext cx="0" cy="1796087"/>
              </a:xfrm>
              <a:prstGeom prst="line">
                <a:avLst/>
              </a:prstGeom>
              <a:ln w="4762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3D02A0ED-DFDE-FD52-A689-9B57D6CF39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3838" y="3522313"/>
                <a:ext cx="6307137" cy="0"/>
              </a:xfrm>
              <a:prstGeom prst="line">
                <a:avLst/>
              </a:prstGeom>
              <a:ln w="4762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5F01EF3B-B7D5-2207-1168-4B5963FB3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3838" y="3931888"/>
                <a:ext cx="6307137" cy="0"/>
              </a:xfrm>
              <a:prstGeom prst="line">
                <a:avLst/>
              </a:prstGeom>
              <a:ln w="4762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E0FF45-F309-2EA0-67F2-CC359595E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935" y="3957118"/>
            <a:ext cx="5372363" cy="232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601967C-498E-C97B-5CAE-CF754853BEC6}"/>
              </a:ext>
            </a:extLst>
          </p:cNvPr>
          <p:cNvSpPr txBox="1"/>
          <p:nvPr/>
        </p:nvSpPr>
        <p:spPr>
          <a:xfrm>
            <a:off x="345940" y="65101"/>
            <a:ext cx="8391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Почему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экзосомы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не из клеток человека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72D744-BB1E-D06A-1BE2-0712ADB1439B}"/>
              </a:ext>
            </a:extLst>
          </p:cNvPr>
          <p:cNvSpPr/>
          <p:nvPr/>
        </p:nvSpPr>
        <p:spPr>
          <a:xfrm>
            <a:off x="3422669" y="3383763"/>
            <a:ext cx="2506606" cy="551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BA6A0F-ED09-2BEA-9150-BF424172F3C5}"/>
              </a:ext>
            </a:extLst>
          </p:cNvPr>
          <p:cNvSpPr txBox="1"/>
          <p:nvPr/>
        </p:nvSpPr>
        <p:spPr>
          <a:xfrm>
            <a:off x="504333" y="4334400"/>
            <a:ext cx="108498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Montserrat" panose="00000500000000000000" pitchFamily="2" charset="-52"/>
              </a:rPr>
              <a:t>Экзосомы</a:t>
            </a:r>
            <a:r>
              <a:rPr lang="ru-RU" sz="2800" dirty="0">
                <a:latin typeface="Montserrat" panose="00000500000000000000" pitchFamily="2" charset="-52"/>
              </a:rPr>
              <a:t> из клеток и тканей </a:t>
            </a:r>
            <a:r>
              <a:rPr lang="ru-RU" sz="2800" b="1" dirty="0">
                <a:latin typeface="Montserrat" panose="00000500000000000000" pitchFamily="2" charset="-52"/>
              </a:rPr>
              <a:t>человека запрещены 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</a:rPr>
              <a:t>к использованию в развитых странах США, Англия, ЕС</a:t>
            </a:r>
            <a:r>
              <a:rPr lang="ru-RU" sz="2800" b="1" dirty="0">
                <a:latin typeface="Montserrat" panose="00000500000000000000" pitchFamily="2" charset="-52"/>
              </a:rPr>
              <a:t> – </a:t>
            </a:r>
            <a:r>
              <a:rPr lang="ru-RU" sz="2800" b="1" dirty="0">
                <a:solidFill>
                  <a:srgbClr val="C1A850"/>
                </a:solidFill>
                <a:latin typeface="Montserrat" panose="00000500000000000000" pitchFamily="2" charset="-52"/>
              </a:rPr>
              <a:t>проблема – безопасность.  </a:t>
            </a:r>
          </a:p>
          <a:p>
            <a:pPr algn="ctr"/>
            <a:endParaRPr lang="ru-RU" sz="2800" b="1" dirty="0">
              <a:highlight>
                <a:srgbClr val="FFFF00"/>
              </a:highlight>
              <a:latin typeface="Montserrat" panose="00000500000000000000" pitchFamily="2" charset="-52"/>
            </a:endParaRPr>
          </a:p>
          <a:p>
            <a:pPr algn="ctr"/>
            <a:endParaRPr lang="ru-RU" sz="2800" b="1" dirty="0">
              <a:latin typeface="Montserrat" panose="00000500000000000000" pitchFamily="2" charset="-52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55393F4-A329-4570-8685-EEC9ED867EE9}"/>
              </a:ext>
            </a:extLst>
          </p:cNvPr>
          <p:cNvSpPr/>
          <p:nvPr/>
        </p:nvSpPr>
        <p:spPr>
          <a:xfrm>
            <a:off x="4612075" y="1288723"/>
            <a:ext cx="2700808" cy="270080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03AFCF-B275-4CAC-BFBF-11BB98EB5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2466" y="1626413"/>
            <a:ext cx="2408547" cy="2408547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4F966BF-C588-40E0-B0FB-FBCB7883D5DC}"/>
              </a:ext>
            </a:extLst>
          </p:cNvPr>
          <p:cNvGrpSpPr/>
          <p:nvPr/>
        </p:nvGrpSpPr>
        <p:grpSpPr>
          <a:xfrm rot="18982026">
            <a:off x="5023253" y="1729167"/>
            <a:ext cx="1987280" cy="1987280"/>
            <a:chOff x="2654300" y="1640149"/>
            <a:chExt cx="558800" cy="5588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30F43A3-81AC-4CB4-91A3-BE9E79074D7B}"/>
                </a:ext>
              </a:extLst>
            </p:cNvPr>
            <p:cNvSpPr/>
            <p:nvPr/>
          </p:nvSpPr>
          <p:spPr>
            <a:xfrm>
              <a:off x="2654300" y="1640149"/>
              <a:ext cx="558800" cy="5588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681DC02E-968B-4A09-ABDB-4773DD3E0264}"/>
                </a:ext>
              </a:extLst>
            </p:cNvPr>
            <p:cNvCxnSpPr>
              <a:stCxn id="18" idx="0"/>
              <a:endCxn id="18" idx="4"/>
            </p:cNvCxnSpPr>
            <p:nvPr/>
          </p:nvCxnSpPr>
          <p:spPr>
            <a:xfrm>
              <a:off x="2933700" y="1640149"/>
              <a:ext cx="0" cy="5588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F8C8908B-1AE6-4EFB-B10B-2D19E91540B6}"/>
                </a:ext>
              </a:extLst>
            </p:cNvPr>
            <p:cNvCxnSpPr>
              <a:stCxn id="18" idx="2"/>
              <a:endCxn id="18" idx="6"/>
            </p:cNvCxnSpPr>
            <p:nvPr/>
          </p:nvCxnSpPr>
          <p:spPr>
            <a:xfrm>
              <a:off x="2654300" y="1919549"/>
              <a:ext cx="5588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E130FF68-3E7C-436E-B219-0DC053932A8A}"/>
              </a:ext>
            </a:extLst>
          </p:cNvPr>
          <p:cNvSpPr/>
          <p:nvPr/>
        </p:nvSpPr>
        <p:spPr>
          <a:xfrm>
            <a:off x="9768839" y="235090"/>
            <a:ext cx="2895751" cy="314185"/>
          </a:xfrm>
          <a:prstGeom prst="roundRect">
            <a:avLst>
              <a:gd name="adj" fmla="val 50000"/>
            </a:avLst>
          </a:prstGeom>
          <a:solidFill>
            <a:srgbClr val="C1A8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C1A850"/>
              </a:highligh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6C0B5B-C036-4128-85EA-2BEBEB095F1F}"/>
              </a:ext>
            </a:extLst>
          </p:cNvPr>
          <p:cNvSpPr txBox="1"/>
          <p:nvPr/>
        </p:nvSpPr>
        <p:spPr>
          <a:xfrm>
            <a:off x="9956197" y="276831"/>
            <a:ext cx="3226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Какие бывают </a:t>
            </a:r>
            <a:r>
              <a:rPr lang="ru-RU" sz="1200" b="1" dirty="0" err="1">
                <a:latin typeface="Montserrat" panose="00000500000000000000" pitchFamily="2" charset="-52"/>
              </a:rPr>
              <a:t>экзосомы</a:t>
            </a:r>
            <a:r>
              <a:rPr lang="ru-RU" sz="1200" b="1" dirty="0">
                <a:latin typeface="Montserrat" panose="00000500000000000000" pitchFamily="2" charset="-52"/>
              </a:rPr>
              <a:t>?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57EB36-2416-4A35-B5EA-5484FAA93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426276" y="1234131"/>
            <a:ext cx="1251295" cy="1251295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5C08F75-A430-4FB2-BD80-3D18581F1DA1}"/>
              </a:ext>
            </a:extLst>
          </p:cNvPr>
          <p:cNvGrpSpPr/>
          <p:nvPr/>
        </p:nvGrpSpPr>
        <p:grpSpPr>
          <a:xfrm>
            <a:off x="-3525922" y="993392"/>
            <a:ext cx="2507045" cy="2507045"/>
            <a:chOff x="3023459" y="1158214"/>
            <a:chExt cx="1403131" cy="1403131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37308E3A-55C2-454B-A852-9EC5C1050A40}"/>
                </a:ext>
              </a:extLst>
            </p:cNvPr>
            <p:cNvSpPr/>
            <p:nvPr/>
          </p:nvSpPr>
          <p:spPr>
            <a:xfrm>
              <a:off x="3023459" y="1158214"/>
              <a:ext cx="1403131" cy="140313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91B54017-F02F-4774-86C8-61053E2B4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05128" y="1339882"/>
              <a:ext cx="1039791" cy="1039791"/>
            </a:xfrm>
            <a:prstGeom prst="rect">
              <a:avLst/>
            </a:prstGeom>
          </p:spPr>
        </p:pic>
      </p:grpSp>
      <p:sp>
        <p:nvSpPr>
          <p:cNvPr id="21" name="Овал 20">
            <a:extLst>
              <a:ext uri="{FF2B5EF4-FFF2-40B4-BE49-F238E27FC236}">
                <a16:creationId xmlns:a16="http://schemas.microsoft.com/office/drawing/2014/main" id="{CA6C8A6E-7D54-4681-8296-69FAEA398C62}"/>
              </a:ext>
            </a:extLst>
          </p:cNvPr>
          <p:cNvSpPr/>
          <p:nvPr/>
        </p:nvSpPr>
        <p:spPr>
          <a:xfrm>
            <a:off x="-3859815" y="664521"/>
            <a:ext cx="3174825" cy="3174825"/>
          </a:xfrm>
          <a:prstGeom prst="ellipse">
            <a:avLst/>
          </a:prstGeom>
          <a:noFill/>
          <a:ln>
            <a:solidFill>
              <a:srgbClr val="C1A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47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F1153-3301-E02F-237F-63D72028E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4796A8-404B-3FD0-A431-DC7802353527}"/>
              </a:ext>
            </a:extLst>
          </p:cNvPr>
          <p:cNvSpPr txBox="1"/>
          <p:nvPr/>
        </p:nvSpPr>
        <p:spPr>
          <a:xfrm>
            <a:off x="345940" y="65101"/>
            <a:ext cx="982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Почему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экзосомы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не из растений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5C369E-0B0B-6E14-B93C-0341F5AE66A2}"/>
              </a:ext>
            </a:extLst>
          </p:cNvPr>
          <p:cNvSpPr/>
          <p:nvPr/>
        </p:nvSpPr>
        <p:spPr>
          <a:xfrm>
            <a:off x="3422669" y="3383763"/>
            <a:ext cx="2506606" cy="551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A1BE6AE-86FB-E7A9-A6AA-2AF0DB60F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070" y="1234131"/>
            <a:ext cx="1251295" cy="12512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A19CB6-2850-ADD1-99DE-65175A010902}"/>
              </a:ext>
            </a:extLst>
          </p:cNvPr>
          <p:cNvSpPr txBox="1"/>
          <p:nvPr/>
        </p:nvSpPr>
        <p:spPr>
          <a:xfrm>
            <a:off x="3259331" y="3136612"/>
            <a:ext cx="5824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Montserrat" panose="00000500000000000000" pitchFamily="2" charset="-52"/>
              </a:rPr>
              <a:t>Экзосомы из растений: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D2B551-BAED-0D02-4515-7C19F351144D}"/>
              </a:ext>
            </a:extLst>
          </p:cNvPr>
          <p:cNvSpPr txBox="1"/>
          <p:nvPr/>
        </p:nvSpPr>
        <p:spPr>
          <a:xfrm>
            <a:off x="3259331" y="3745935"/>
            <a:ext cx="91962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</a:rPr>
              <a:t>не </a:t>
            </a:r>
            <a:r>
              <a:rPr lang="ru-RU" sz="2400" dirty="0" err="1">
                <a:latin typeface="Montserrat" panose="00000500000000000000" pitchFamily="2" charset="-52"/>
              </a:rPr>
              <a:t>экзосомы</a:t>
            </a:r>
            <a:r>
              <a:rPr lang="ru-RU" sz="2400" dirty="0">
                <a:latin typeface="Montserrat" panose="00000500000000000000" pitchFamily="2" charset="-52"/>
              </a:rPr>
              <a:t>, а </a:t>
            </a:r>
            <a:r>
              <a:rPr lang="ru-RU" sz="2400" dirty="0" err="1">
                <a:latin typeface="Montserrat" panose="00000500000000000000" pitchFamily="2" charset="-52"/>
              </a:rPr>
              <a:t>экзосомо</a:t>
            </a:r>
            <a:r>
              <a:rPr lang="ru-RU" sz="2400" dirty="0">
                <a:latin typeface="Montserrat" panose="00000500000000000000" pitchFamily="2" charset="-52"/>
              </a:rPr>
              <a:t> подобные везикулы 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с трудом передают  сообщение/контент , 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т.к. имеют жесткую целлюлозную мембрану 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и не имеют рецепторов узнавания </a:t>
            </a:r>
          </a:p>
          <a:p>
            <a:endParaRPr lang="ru-RU" sz="2400" dirty="0">
              <a:latin typeface="Montserrat" panose="00000500000000000000" pitchFamily="2" charset="-52"/>
            </a:endParaRPr>
          </a:p>
          <a:p>
            <a:r>
              <a:rPr lang="ru-RU" sz="2400" dirty="0">
                <a:latin typeface="Montserrat" panose="00000500000000000000" pitchFamily="2" charset="-52"/>
              </a:rPr>
              <a:t>менее эффективны </a:t>
            </a:r>
            <a:endParaRPr lang="ru-RU" sz="2400" dirty="0">
              <a:highlight>
                <a:srgbClr val="FFFF00"/>
              </a:highlight>
              <a:latin typeface="Montserrat" panose="00000500000000000000" pitchFamily="2" charset="-52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235CD2D-E677-46D9-A461-AB393F7AFEC3}"/>
              </a:ext>
            </a:extLst>
          </p:cNvPr>
          <p:cNvGrpSpPr/>
          <p:nvPr/>
        </p:nvGrpSpPr>
        <p:grpSpPr>
          <a:xfrm>
            <a:off x="479424" y="993392"/>
            <a:ext cx="2507045" cy="2507045"/>
            <a:chOff x="3023459" y="1158214"/>
            <a:chExt cx="1403131" cy="1403131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C158F47-236A-D6D3-3E6C-9F6C38BBFA77}"/>
                </a:ext>
              </a:extLst>
            </p:cNvPr>
            <p:cNvSpPr/>
            <p:nvPr/>
          </p:nvSpPr>
          <p:spPr>
            <a:xfrm>
              <a:off x="3023459" y="1158214"/>
              <a:ext cx="1403131" cy="140313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146EEE2-9DBB-6210-B154-363DA6BB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05128" y="1339882"/>
              <a:ext cx="1039791" cy="103979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A0A78F-63B1-F997-553F-E4B285658A9E}"/>
              </a:ext>
            </a:extLst>
          </p:cNvPr>
          <p:cNvSpPr txBox="1"/>
          <p:nvPr/>
        </p:nvSpPr>
        <p:spPr>
          <a:xfrm>
            <a:off x="4492219" y="7836667"/>
            <a:ext cx="339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Крупнее красивее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44A5CF2-1675-4EAE-B851-F434A4126FC2}"/>
              </a:ext>
            </a:extLst>
          </p:cNvPr>
          <p:cNvSpPr/>
          <p:nvPr/>
        </p:nvSpPr>
        <p:spPr>
          <a:xfrm>
            <a:off x="145531" y="664521"/>
            <a:ext cx="3174825" cy="3174825"/>
          </a:xfrm>
          <a:prstGeom prst="ellipse">
            <a:avLst/>
          </a:prstGeom>
          <a:noFill/>
          <a:ln>
            <a:solidFill>
              <a:srgbClr val="C1A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0A052E1-998B-4DF7-8FEF-272D5B035A45}"/>
              </a:ext>
            </a:extLst>
          </p:cNvPr>
          <p:cNvSpPr/>
          <p:nvPr/>
        </p:nvSpPr>
        <p:spPr>
          <a:xfrm>
            <a:off x="2669696" y="3113251"/>
            <a:ext cx="509935" cy="509935"/>
          </a:xfrm>
          <a:prstGeom prst="ellipse">
            <a:avLst/>
          </a:prstGeom>
          <a:solidFill>
            <a:srgbClr val="C1A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355E6BE-57ED-4C3E-93F7-72BDE32F8A01}"/>
              </a:ext>
            </a:extLst>
          </p:cNvPr>
          <p:cNvSpPr/>
          <p:nvPr/>
        </p:nvSpPr>
        <p:spPr>
          <a:xfrm>
            <a:off x="2780361" y="3852431"/>
            <a:ext cx="288604" cy="288604"/>
          </a:xfrm>
          <a:prstGeom prst="ellipse">
            <a:avLst/>
          </a:prstGeom>
          <a:solidFill>
            <a:srgbClr val="C1A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0766D65-CE4F-4E05-8254-B6D3676C9EBD}"/>
              </a:ext>
            </a:extLst>
          </p:cNvPr>
          <p:cNvSpPr/>
          <p:nvPr/>
        </p:nvSpPr>
        <p:spPr>
          <a:xfrm>
            <a:off x="2780361" y="4562900"/>
            <a:ext cx="288604" cy="288604"/>
          </a:xfrm>
          <a:prstGeom prst="ellipse">
            <a:avLst/>
          </a:prstGeom>
          <a:solidFill>
            <a:srgbClr val="C1A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FDBC384-F99D-4CDF-97F5-A0FC6DC976FE}"/>
              </a:ext>
            </a:extLst>
          </p:cNvPr>
          <p:cNvSpPr/>
          <p:nvPr/>
        </p:nvSpPr>
        <p:spPr>
          <a:xfrm>
            <a:off x="2780361" y="6049177"/>
            <a:ext cx="288604" cy="288604"/>
          </a:xfrm>
          <a:prstGeom prst="ellipse">
            <a:avLst/>
          </a:prstGeom>
          <a:solidFill>
            <a:srgbClr val="C1A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57516F-15F5-4ECB-819D-1E1D824EAECB}"/>
              </a:ext>
            </a:extLst>
          </p:cNvPr>
          <p:cNvSpPr txBox="1"/>
          <p:nvPr/>
        </p:nvSpPr>
        <p:spPr>
          <a:xfrm>
            <a:off x="395910" y="-1003095"/>
            <a:ext cx="839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Сравнение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экзосом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3183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08691-209D-B963-8936-EBDDA1C78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275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" name="Picture 2" descr="Complete Guide to Plinest treatment in Singapore | SL Clinic">
            <a:extLst>
              <a:ext uri="{FF2B5EF4-FFF2-40B4-BE49-F238E27FC236}">
                <a16:creationId xmlns:a16="http://schemas.microsoft.com/office/drawing/2014/main" id="{DA28A2BE-8C62-4EB5-BA65-7C7467EF8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934" y="3535945"/>
            <a:ext cx="3030284" cy="353533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текст, книга, Упаковка и маркировка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5A91C022-6B47-C43F-FDA1-C764284986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42"/>
          <a:stretch/>
        </p:blipFill>
        <p:spPr>
          <a:xfrm>
            <a:off x="9343778" y="3088098"/>
            <a:ext cx="2265117" cy="415965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1EE08F1-BEEC-9BA5-EB73-E75220606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43" y="4999276"/>
            <a:ext cx="4702769" cy="23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B6661F-2B90-447A-9EC5-830DFF8B0688}"/>
              </a:ext>
            </a:extLst>
          </p:cNvPr>
          <p:cNvSpPr txBox="1"/>
          <p:nvPr/>
        </p:nvSpPr>
        <p:spPr>
          <a:xfrm>
            <a:off x="342674" y="0"/>
            <a:ext cx="8805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Montserrat" panose="00000500000000000000" pitchFamily="2" charset="-52"/>
              </a:rPr>
              <a:t>Резюме: </a:t>
            </a:r>
            <a:r>
              <a:rPr lang="ru-RU" sz="3600" b="1" dirty="0" err="1">
                <a:latin typeface="Montserrat" panose="00000500000000000000" pitchFamily="2" charset="-52"/>
              </a:rPr>
              <a:t>эзосомы</a:t>
            </a:r>
            <a:r>
              <a:rPr lang="ru-RU" sz="3600" b="1" dirty="0">
                <a:latin typeface="Montserrat" panose="00000500000000000000" pitchFamily="2" charset="-52"/>
              </a:rPr>
              <a:t> из лосося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93CDADC-BA0E-44DE-928D-DE0C606F09FC}"/>
              </a:ext>
            </a:extLst>
          </p:cNvPr>
          <p:cNvGrpSpPr/>
          <p:nvPr/>
        </p:nvGrpSpPr>
        <p:grpSpPr>
          <a:xfrm>
            <a:off x="9824028" y="520908"/>
            <a:ext cx="2150074" cy="2159893"/>
            <a:chOff x="10520029" y="41150"/>
            <a:chExt cx="1198199" cy="1203671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632F62D5-63C0-4D53-9466-70564754A177}"/>
                </a:ext>
              </a:extLst>
            </p:cNvPr>
            <p:cNvSpPr/>
            <p:nvPr/>
          </p:nvSpPr>
          <p:spPr>
            <a:xfrm>
              <a:off x="10520029" y="232545"/>
              <a:ext cx="1012276" cy="1012276"/>
            </a:xfrm>
            <a:prstGeom prst="ellipse">
              <a:avLst/>
            </a:prstGeom>
            <a:solidFill>
              <a:srgbClr val="C1A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9D12879-E900-4733-A3EF-E28DD1F8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567597" y="41150"/>
              <a:ext cx="1150631" cy="115063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753AF93-22F2-40FA-B58C-1BA4AB624612}"/>
              </a:ext>
            </a:extLst>
          </p:cNvPr>
          <p:cNvSpPr txBox="1"/>
          <p:nvPr/>
        </p:nvSpPr>
        <p:spPr>
          <a:xfrm>
            <a:off x="1888072" y="1243683"/>
            <a:ext cx="6277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</a:rPr>
              <a:t>Имеют </a:t>
            </a:r>
            <a:r>
              <a:rPr lang="ru-RU" sz="2400" b="1" dirty="0">
                <a:latin typeface="Montserrat" panose="00000500000000000000" pitchFamily="2" charset="-52"/>
              </a:rPr>
              <a:t>рецепторы узнавания</a:t>
            </a:r>
            <a:br>
              <a:rPr lang="ru-RU" sz="2400" dirty="0">
                <a:latin typeface="Montserrat" panose="00000500000000000000" pitchFamily="2" charset="-52"/>
              </a:rPr>
            </a:br>
            <a:r>
              <a:rPr lang="ru-RU" sz="2400" dirty="0">
                <a:latin typeface="Montserrat" panose="00000500000000000000" pitchFamily="2" charset="-52"/>
              </a:rPr>
              <a:t>имеют двойную  «мягкую» мембрану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D28713-5FEF-4255-BEDF-8FC0DA2CA6A9}"/>
              </a:ext>
            </a:extLst>
          </p:cNvPr>
          <p:cNvSpPr txBox="1"/>
          <p:nvPr/>
        </p:nvSpPr>
        <p:spPr>
          <a:xfrm>
            <a:off x="1888072" y="3088098"/>
            <a:ext cx="6277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tserrat" panose="00000500000000000000" pitchFamily="2" charset="-52"/>
              </a:rPr>
              <a:t>Эффективны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т.к могут легко передать сообщение» </a:t>
            </a:r>
            <a:br>
              <a:rPr lang="ru-RU" sz="2400" dirty="0">
                <a:latin typeface="Montserrat" panose="00000500000000000000" pitchFamily="2" charset="-52"/>
              </a:rPr>
            </a:br>
            <a:endParaRPr lang="ru-RU" sz="2400" dirty="0">
              <a:latin typeface="Montserrat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EA24A2-FA25-4A6B-96AB-96AA76747812}"/>
              </a:ext>
            </a:extLst>
          </p:cNvPr>
          <p:cNvSpPr txBox="1"/>
          <p:nvPr/>
        </p:nvSpPr>
        <p:spPr>
          <a:xfrm>
            <a:off x="1888072" y="4823555"/>
            <a:ext cx="70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tserrat" panose="00000500000000000000" pitchFamily="2" charset="-52"/>
              </a:rPr>
              <a:t>Безопасны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Максимально похожи на клетки человека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850A222-6520-4F23-8E51-1D7428F42D47}"/>
              </a:ext>
            </a:extLst>
          </p:cNvPr>
          <p:cNvSpPr/>
          <p:nvPr/>
        </p:nvSpPr>
        <p:spPr>
          <a:xfrm>
            <a:off x="479425" y="1040072"/>
            <a:ext cx="1325563" cy="1325563"/>
          </a:xfrm>
          <a:prstGeom prst="ellipse">
            <a:avLst/>
          </a:prstGeom>
          <a:solidFill>
            <a:srgbClr val="C1A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7D8A648-95DA-4AA6-95BF-DA7877BEB91C}"/>
              </a:ext>
            </a:extLst>
          </p:cNvPr>
          <p:cNvSpPr/>
          <p:nvPr/>
        </p:nvSpPr>
        <p:spPr>
          <a:xfrm>
            <a:off x="479425" y="2868252"/>
            <a:ext cx="1325563" cy="1325563"/>
          </a:xfrm>
          <a:prstGeom prst="ellipse">
            <a:avLst/>
          </a:prstGeom>
          <a:solidFill>
            <a:srgbClr val="C1A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C290B54-B8E5-4B90-B409-8DC82CD16C47}"/>
              </a:ext>
            </a:extLst>
          </p:cNvPr>
          <p:cNvSpPr/>
          <p:nvPr/>
        </p:nvSpPr>
        <p:spPr>
          <a:xfrm>
            <a:off x="479425" y="4696432"/>
            <a:ext cx="1325563" cy="1325563"/>
          </a:xfrm>
          <a:prstGeom prst="ellipse">
            <a:avLst/>
          </a:prstGeom>
          <a:solidFill>
            <a:srgbClr val="C1A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5328B66-6526-405E-8350-5DF2C6735381}"/>
              </a:ext>
            </a:extLst>
          </p:cNvPr>
          <p:cNvGrpSpPr/>
          <p:nvPr/>
        </p:nvGrpSpPr>
        <p:grpSpPr>
          <a:xfrm>
            <a:off x="737119" y="1287354"/>
            <a:ext cx="786540" cy="830997"/>
            <a:chOff x="12893417" y="8537052"/>
            <a:chExt cx="3605417" cy="3809205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CE69772-08ED-4E90-A57F-6AE5937A1FC3}"/>
                </a:ext>
              </a:extLst>
            </p:cNvPr>
            <p:cNvSpPr/>
            <p:nvPr/>
          </p:nvSpPr>
          <p:spPr>
            <a:xfrm>
              <a:off x="13336339" y="9076266"/>
              <a:ext cx="2794000" cy="2794000"/>
            </a:xfrm>
            <a:prstGeom prst="ellipse">
              <a:avLst/>
            </a:prstGeom>
            <a:noFill/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190905EB-1DF5-4DC0-B0AC-A6DD86F70AEF}"/>
                </a:ext>
              </a:extLst>
            </p:cNvPr>
            <p:cNvSpPr/>
            <p:nvPr/>
          </p:nvSpPr>
          <p:spPr>
            <a:xfrm rot="10030129">
              <a:off x="12893417" y="8537052"/>
              <a:ext cx="3605417" cy="3809205"/>
            </a:xfrm>
            <a:custGeom>
              <a:avLst/>
              <a:gdLst>
                <a:gd name="connsiteX0" fmla="*/ 1635396 w 3605417"/>
                <a:gd name="connsiteY0" fmla="*/ 3808660 h 3809205"/>
                <a:gd name="connsiteX1" fmla="*/ 1502879 w 3605417"/>
                <a:gd name="connsiteY1" fmla="*/ 3753093 h 3809205"/>
                <a:gd name="connsiteX2" fmla="*/ 1429363 w 3605417"/>
                <a:gd name="connsiteY2" fmla="*/ 3556463 h 3809205"/>
                <a:gd name="connsiteX3" fmla="*/ 1446810 w 3605417"/>
                <a:gd name="connsiteY3" fmla="*/ 3499470 h 3809205"/>
                <a:gd name="connsiteX4" fmla="*/ 1403030 w 3605417"/>
                <a:gd name="connsiteY4" fmla="*/ 3491798 h 3809205"/>
                <a:gd name="connsiteX5" fmla="*/ 361565 w 3605417"/>
                <a:gd name="connsiteY5" fmla="*/ 2753549 h 3809205"/>
                <a:gd name="connsiteX6" fmla="*/ 359252 w 3605417"/>
                <a:gd name="connsiteY6" fmla="*/ 2749449 h 3809205"/>
                <a:gd name="connsiteX7" fmla="*/ 337637 w 3605417"/>
                <a:gd name="connsiteY7" fmla="*/ 2766255 h 3809205"/>
                <a:gd name="connsiteX8" fmla="*/ 180840 w 3605417"/>
                <a:gd name="connsiteY8" fmla="*/ 2793450 h 3809205"/>
                <a:gd name="connsiteX9" fmla="*/ 111780 w 3605417"/>
                <a:gd name="connsiteY9" fmla="*/ 2767600 h 3809205"/>
                <a:gd name="connsiteX10" fmla="*/ 7636 w 3605417"/>
                <a:gd name="connsiteY10" fmla="*/ 2516175 h 3809205"/>
                <a:gd name="connsiteX11" fmla="*/ 150807 w 3605417"/>
                <a:gd name="connsiteY11" fmla="*/ 2362650 h 3809205"/>
                <a:gd name="connsiteX12" fmla="*/ 181094 w 3605417"/>
                <a:gd name="connsiteY12" fmla="*/ 2357593 h 3809205"/>
                <a:gd name="connsiteX13" fmla="*/ 166883 w 3605417"/>
                <a:gd name="connsiteY13" fmla="*/ 2314992 h 3809205"/>
                <a:gd name="connsiteX14" fmla="*/ 147160 w 3605417"/>
                <a:gd name="connsiteY14" fmla="*/ 1495101 h 3809205"/>
                <a:gd name="connsiteX15" fmla="*/ 419143 w 3605417"/>
                <a:gd name="connsiteY15" fmla="*/ 891188 h 3809205"/>
                <a:gd name="connsiteX16" fmla="*/ 480593 w 3605417"/>
                <a:gd name="connsiteY16" fmla="*/ 814080 h 3809205"/>
                <a:gd name="connsiteX17" fmla="*/ 468730 w 3605417"/>
                <a:gd name="connsiteY17" fmla="*/ 806405 h 3809205"/>
                <a:gd name="connsiteX18" fmla="*/ 398379 w 3605417"/>
                <a:gd name="connsiteY18" fmla="*/ 608619 h 3809205"/>
                <a:gd name="connsiteX19" fmla="*/ 593879 w 3605417"/>
                <a:gd name="connsiteY19" fmla="*/ 419305 h 3809205"/>
                <a:gd name="connsiteX20" fmla="*/ 789300 w 3605417"/>
                <a:gd name="connsiteY20" fmla="*/ 495978 h 3809205"/>
                <a:gd name="connsiteX21" fmla="*/ 799779 w 3605417"/>
                <a:gd name="connsiteY21" fmla="*/ 513379 h 3809205"/>
                <a:gd name="connsiteX22" fmla="*/ 885409 w 3605417"/>
                <a:gd name="connsiteY22" fmla="*/ 453636 h 3809205"/>
                <a:gd name="connsiteX23" fmla="*/ 1808579 w 3605417"/>
                <a:gd name="connsiteY23" fmla="*/ 197620 h 3809205"/>
                <a:gd name="connsiteX24" fmla="*/ 1926644 w 3605417"/>
                <a:gd name="connsiteY24" fmla="*/ 206195 h 3809205"/>
                <a:gd name="connsiteX25" fmla="*/ 1926376 w 3605417"/>
                <a:gd name="connsiteY25" fmla="*/ 190322 h 3809205"/>
                <a:gd name="connsiteX26" fmla="*/ 2051404 w 3605417"/>
                <a:gd name="connsiteY26" fmla="*/ 21691 h 3809205"/>
                <a:gd name="connsiteX27" fmla="*/ 2317543 w 3605417"/>
                <a:gd name="connsiteY27" fmla="*/ 78531 h 3809205"/>
                <a:gd name="connsiteX28" fmla="*/ 2362773 w 3605417"/>
                <a:gd name="connsiteY28" fmla="*/ 283524 h 3809205"/>
                <a:gd name="connsiteX29" fmla="*/ 2353499 w 3605417"/>
                <a:gd name="connsiteY29" fmla="*/ 303344 h 3809205"/>
                <a:gd name="connsiteX30" fmla="*/ 2464085 w 3605417"/>
                <a:gd name="connsiteY30" fmla="*/ 346923 h 3809205"/>
                <a:gd name="connsiteX31" fmla="*/ 3263981 w 3605417"/>
                <a:gd name="connsiteY31" fmla="*/ 1116877 h 3809205"/>
                <a:gd name="connsiteX32" fmla="*/ 3270092 w 3605417"/>
                <a:gd name="connsiteY32" fmla="*/ 1130631 h 3809205"/>
                <a:gd name="connsiteX33" fmla="*/ 3303659 w 3605417"/>
                <a:gd name="connsiteY33" fmla="*/ 1111258 h 3809205"/>
                <a:gd name="connsiteX34" fmla="*/ 3511774 w 3605417"/>
                <a:gd name="connsiteY34" fmla="*/ 1138764 h 3809205"/>
                <a:gd name="connsiteX35" fmla="*/ 3591203 w 3605417"/>
                <a:gd name="connsiteY35" fmla="*/ 1399054 h 3809205"/>
                <a:gd name="connsiteX36" fmla="*/ 3433904 w 3605417"/>
                <a:gd name="connsiteY36" fmla="*/ 1538068 h 3809205"/>
                <a:gd name="connsiteX37" fmla="*/ 3408336 w 3605417"/>
                <a:gd name="connsiteY37" fmla="*/ 1539833 h 3809205"/>
                <a:gd name="connsiteX38" fmla="*/ 3416108 w 3605417"/>
                <a:gd name="connsiteY38" fmla="*/ 1573797 h 3809205"/>
                <a:gd name="connsiteX39" fmla="*/ 3399727 w 3605417"/>
                <a:gd name="connsiteY39" fmla="*/ 2235928 h 3809205"/>
                <a:gd name="connsiteX40" fmla="*/ 3216463 w 3605417"/>
                <a:gd name="connsiteY40" fmla="*/ 2702883 h 3809205"/>
                <a:gd name="connsiteX41" fmla="*/ 3157758 w 3605417"/>
                <a:gd name="connsiteY41" fmla="*/ 2793509 h 3809205"/>
                <a:gd name="connsiteX42" fmla="*/ 3173880 w 3605417"/>
                <a:gd name="connsiteY42" fmla="*/ 2803474 h 3809205"/>
                <a:gd name="connsiteX43" fmla="*/ 3248292 w 3605417"/>
                <a:gd name="connsiteY43" fmla="*/ 2999768 h 3809205"/>
                <a:gd name="connsiteX44" fmla="*/ 3056733 w 3605417"/>
                <a:gd name="connsiteY44" fmla="*/ 3193070 h 3809205"/>
                <a:gd name="connsiteX45" fmla="*/ 2983027 w 3605417"/>
                <a:gd name="connsiteY45" fmla="*/ 3190857 h 3809205"/>
                <a:gd name="connsiteX46" fmla="*/ 2885971 w 3605417"/>
                <a:gd name="connsiteY46" fmla="*/ 3145381 h 3809205"/>
                <a:gd name="connsiteX47" fmla="*/ 2865345 w 3605417"/>
                <a:gd name="connsiteY47" fmla="*/ 3124068 h 3809205"/>
                <a:gd name="connsiteX48" fmla="*/ 2792746 w 3605417"/>
                <a:gd name="connsiteY48" fmla="*/ 3185811 h 3809205"/>
                <a:gd name="connsiteX49" fmla="*/ 1903291 w 3605417"/>
                <a:gd name="connsiteY49" fmla="*/ 3528834 h 3809205"/>
                <a:gd name="connsiteX50" fmla="*/ 1865356 w 3605417"/>
                <a:gd name="connsiteY50" fmla="*/ 3529885 h 3809205"/>
                <a:gd name="connsiteX51" fmla="*/ 1874517 w 3605417"/>
                <a:gd name="connsiteY51" fmla="*/ 3587585 h 3809205"/>
                <a:gd name="connsiteX52" fmla="*/ 1774357 w 3605417"/>
                <a:gd name="connsiteY52" fmla="*/ 3772073 h 3809205"/>
                <a:gd name="connsiteX53" fmla="*/ 1635396 w 3605417"/>
                <a:gd name="connsiteY53" fmla="*/ 3808660 h 380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05417" h="3809205">
                  <a:moveTo>
                    <a:pt x="1635396" y="3808660"/>
                  </a:moveTo>
                  <a:cubicBezTo>
                    <a:pt x="1587543" y="3805315"/>
                    <a:pt x="1540763" y="3786610"/>
                    <a:pt x="1502879" y="3753093"/>
                  </a:cubicBezTo>
                  <a:cubicBezTo>
                    <a:pt x="1446052" y="3702818"/>
                    <a:pt x="1419863" y="3628617"/>
                    <a:pt x="1429363" y="3556463"/>
                  </a:cubicBezTo>
                  <a:lnTo>
                    <a:pt x="1446810" y="3499470"/>
                  </a:lnTo>
                  <a:lnTo>
                    <a:pt x="1403030" y="3491798"/>
                  </a:lnTo>
                  <a:cubicBezTo>
                    <a:pt x="953945" y="3389512"/>
                    <a:pt x="588833" y="3114880"/>
                    <a:pt x="361565" y="2753549"/>
                  </a:cubicBezTo>
                  <a:lnTo>
                    <a:pt x="359252" y="2749449"/>
                  </a:lnTo>
                  <a:lnTo>
                    <a:pt x="337637" y="2766255"/>
                  </a:lnTo>
                  <a:cubicBezTo>
                    <a:pt x="290374" y="2794315"/>
                    <a:pt x="234420" y="2803867"/>
                    <a:pt x="180840" y="2793450"/>
                  </a:cubicBezTo>
                  <a:cubicBezTo>
                    <a:pt x="157027" y="2788820"/>
                    <a:pt x="133683" y="2780246"/>
                    <a:pt x="111780" y="2767600"/>
                  </a:cubicBezTo>
                  <a:cubicBezTo>
                    <a:pt x="24167" y="2717017"/>
                    <a:pt x="-18548" y="2613894"/>
                    <a:pt x="7636" y="2516175"/>
                  </a:cubicBezTo>
                  <a:cubicBezTo>
                    <a:pt x="27274" y="2442886"/>
                    <a:pt x="81994" y="2386342"/>
                    <a:pt x="150807" y="2362650"/>
                  </a:cubicBezTo>
                  <a:lnTo>
                    <a:pt x="181094" y="2357593"/>
                  </a:lnTo>
                  <a:lnTo>
                    <a:pt x="166883" y="2314992"/>
                  </a:lnTo>
                  <a:cubicBezTo>
                    <a:pt x="94189" y="2056047"/>
                    <a:pt x="83231" y="1775780"/>
                    <a:pt x="147160" y="1495101"/>
                  </a:cubicBezTo>
                  <a:cubicBezTo>
                    <a:pt x="198304" y="1270558"/>
                    <a:pt x="292533" y="1067010"/>
                    <a:pt x="419143" y="891188"/>
                  </a:cubicBezTo>
                  <a:lnTo>
                    <a:pt x="480593" y="814080"/>
                  </a:lnTo>
                  <a:lnTo>
                    <a:pt x="468730" y="806405"/>
                  </a:lnTo>
                  <a:cubicBezTo>
                    <a:pt x="415003" y="757313"/>
                    <a:pt x="387266" y="683676"/>
                    <a:pt x="398379" y="608619"/>
                  </a:cubicBezTo>
                  <a:cubicBezTo>
                    <a:pt x="413194" y="508543"/>
                    <a:pt x="493379" y="430896"/>
                    <a:pt x="593879" y="419305"/>
                  </a:cubicBezTo>
                  <a:cubicBezTo>
                    <a:pt x="669254" y="410612"/>
                    <a:pt x="741961" y="440701"/>
                    <a:pt x="789300" y="495978"/>
                  </a:cubicBezTo>
                  <a:lnTo>
                    <a:pt x="799779" y="513379"/>
                  </a:lnTo>
                  <a:lnTo>
                    <a:pt x="885409" y="453636"/>
                  </a:lnTo>
                  <a:cubicBezTo>
                    <a:pt x="1156408" y="283186"/>
                    <a:pt x="1476174" y="190272"/>
                    <a:pt x="1808579" y="197620"/>
                  </a:cubicBezTo>
                  <a:lnTo>
                    <a:pt x="1926644" y="206195"/>
                  </a:lnTo>
                  <a:lnTo>
                    <a:pt x="1926376" y="190322"/>
                  </a:lnTo>
                  <a:cubicBezTo>
                    <a:pt x="1937201" y="118355"/>
                    <a:pt x="1982888" y="54289"/>
                    <a:pt x="2051404" y="21691"/>
                  </a:cubicBezTo>
                  <a:cubicBezTo>
                    <a:pt x="2142758" y="-21773"/>
                    <a:pt x="2251916" y="1541"/>
                    <a:pt x="2317543" y="78531"/>
                  </a:cubicBezTo>
                  <a:cubicBezTo>
                    <a:pt x="2366763" y="136275"/>
                    <a:pt x="2382294" y="213415"/>
                    <a:pt x="2362773" y="283524"/>
                  </a:cubicBezTo>
                  <a:lnTo>
                    <a:pt x="2353499" y="303344"/>
                  </a:lnTo>
                  <a:lnTo>
                    <a:pt x="2464085" y="346923"/>
                  </a:lnTo>
                  <a:cubicBezTo>
                    <a:pt x="2817350" y="507141"/>
                    <a:pt x="3096011" y="782918"/>
                    <a:pt x="3263981" y="1116877"/>
                  </a:cubicBezTo>
                  <a:lnTo>
                    <a:pt x="3270092" y="1130631"/>
                  </a:lnTo>
                  <a:lnTo>
                    <a:pt x="3303659" y="1111258"/>
                  </a:lnTo>
                  <a:cubicBezTo>
                    <a:pt x="3371839" y="1085805"/>
                    <a:pt x="3450026" y="1094670"/>
                    <a:pt x="3511774" y="1138764"/>
                  </a:cubicBezTo>
                  <a:cubicBezTo>
                    <a:pt x="3594104" y="1197554"/>
                    <a:pt x="3626683" y="1304314"/>
                    <a:pt x="3591203" y="1399054"/>
                  </a:cubicBezTo>
                  <a:cubicBezTo>
                    <a:pt x="3564593" y="1470110"/>
                    <a:pt x="3504680" y="1521117"/>
                    <a:pt x="3433904" y="1538068"/>
                  </a:cubicBezTo>
                  <a:lnTo>
                    <a:pt x="3408336" y="1539833"/>
                  </a:lnTo>
                  <a:lnTo>
                    <a:pt x="3416108" y="1573797"/>
                  </a:lnTo>
                  <a:cubicBezTo>
                    <a:pt x="3454086" y="1787106"/>
                    <a:pt x="3450871" y="2011385"/>
                    <a:pt x="3399727" y="2235928"/>
                  </a:cubicBezTo>
                  <a:cubicBezTo>
                    <a:pt x="3361370" y="2404335"/>
                    <a:pt x="3298776" y="2560934"/>
                    <a:pt x="3216463" y="2702883"/>
                  </a:cubicBezTo>
                  <a:lnTo>
                    <a:pt x="3157758" y="2793509"/>
                  </a:lnTo>
                  <a:lnTo>
                    <a:pt x="3173880" y="2803474"/>
                  </a:lnTo>
                  <a:cubicBezTo>
                    <a:pt x="3228607" y="2851448"/>
                    <a:pt x="3257856" y="2924497"/>
                    <a:pt x="3248292" y="2999768"/>
                  </a:cubicBezTo>
                  <a:cubicBezTo>
                    <a:pt x="3235542" y="3100127"/>
                    <a:pt x="3156973" y="3179411"/>
                    <a:pt x="3056733" y="3193070"/>
                  </a:cubicBezTo>
                  <a:cubicBezTo>
                    <a:pt x="3031673" y="3196485"/>
                    <a:pt x="3006820" y="3195585"/>
                    <a:pt x="2983027" y="3190857"/>
                  </a:cubicBezTo>
                  <a:cubicBezTo>
                    <a:pt x="2947336" y="3183764"/>
                    <a:pt x="2914027" y="3168059"/>
                    <a:pt x="2885971" y="3145381"/>
                  </a:cubicBezTo>
                  <a:lnTo>
                    <a:pt x="2865345" y="3124068"/>
                  </a:lnTo>
                  <a:lnTo>
                    <a:pt x="2792746" y="3185811"/>
                  </a:lnTo>
                  <a:cubicBezTo>
                    <a:pt x="2539007" y="3381476"/>
                    <a:pt x="2230479" y="3503393"/>
                    <a:pt x="1903291" y="3528834"/>
                  </a:cubicBezTo>
                  <a:lnTo>
                    <a:pt x="1865356" y="3529885"/>
                  </a:lnTo>
                  <a:lnTo>
                    <a:pt x="1874517" y="3587585"/>
                  </a:lnTo>
                  <a:cubicBezTo>
                    <a:pt x="1873886" y="3660359"/>
                    <a:pt x="1837627" y="3730194"/>
                    <a:pt x="1774357" y="3772073"/>
                  </a:cubicBezTo>
                  <a:cubicBezTo>
                    <a:pt x="1732176" y="3799992"/>
                    <a:pt x="1683249" y="3812006"/>
                    <a:pt x="1635396" y="3808660"/>
                  </a:cubicBezTo>
                  <a:close/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8BE54CF-6C19-47AA-9D37-9300CC7EC6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3105" y="3097975"/>
            <a:ext cx="920521" cy="92052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A6DF5F5-B351-44E6-91C9-94171B0B1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0335" y="5024842"/>
            <a:ext cx="856343" cy="856343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98BCD63-0DE0-4680-9563-4685C9E5E611}"/>
              </a:ext>
            </a:extLst>
          </p:cNvPr>
          <p:cNvSpPr/>
          <p:nvPr/>
        </p:nvSpPr>
        <p:spPr>
          <a:xfrm>
            <a:off x="9768839" y="235090"/>
            <a:ext cx="2895751" cy="314185"/>
          </a:xfrm>
          <a:prstGeom prst="roundRect">
            <a:avLst>
              <a:gd name="adj" fmla="val 50000"/>
            </a:avLst>
          </a:prstGeom>
          <a:solidFill>
            <a:srgbClr val="C1A8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F091DB-0BA3-42CA-9E57-8768CAF9ECFD}"/>
              </a:ext>
            </a:extLst>
          </p:cNvPr>
          <p:cNvSpPr txBox="1"/>
          <p:nvPr/>
        </p:nvSpPr>
        <p:spPr>
          <a:xfrm>
            <a:off x="9985291" y="266042"/>
            <a:ext cx="3226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highlight>
                  <a:srgbClr val="C1A850"/>
                </a:highlight>
                <a:latin typeface="Montserrat" panose="00000500000000000000" pitchFamily="2" charset="-52"/>
              </a:rPr>
              <a:t>Какие бывают </a:t>
            </a:r>
            <a:r>
              <a:rPr lang="ru-RU" sz="1200" b="1" dirty="0" err="1">
                <a:highlight>
                  <a:srgbClr val="C1A850"/>
                </a:highlight>
                <a:latin typeface="Montserrat" panose="00000500000000000000" pitchFamily="2" charset="-52"/>
              </a:rPr>
              <a:t>экзосомы</a:t>
            </a:r>
            <a:r>
              <a:rPr lang="ru-RU" sz="1200" b="1" dirty="0">
                <a:highlight>
                  <a:srgbClr val="C1A850"/>
                </a:highlight>
                <a:latin typeface="Montserrat" panose="00000500000000000000" pitchFamily="2" charset="-52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28C96C-EF1C-4CD5-A6B0-5C3102DDCE5B}"/>
              </a:ext>
            </a:extLst>
          </p:cNvPr>
          <p:cNvSpPr txBox="1"/>
          <p:nvPr/>
        </p:nvSpPr>
        <p:spPr>
          <a:xfrm>
            <a:off x="13803647" y="512763"/>
            <a:ext cx="58558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chemeClr val="bg1"/>
                </a:solidFill>
                <a:latin typeface="Montserrat" pitchFamily="2" charset="-52"/>
              </a:rPr>
              <a:t>Почему </a:t>
            </a:r>
            <a:r>
              <a:rPr lang="ru-RU" sz="4800" b="1" dirty="0" err="1">
                <a:solidFill>
                  <a:schemeClr val="bg1"/>
                </a:solidFill>
                <a:latin typeface="Montserrat" pitchFamily="2" charset="-52"/>
              </a:rPr>
              <a:t>экзосомы</a:t>
            </a:r>
            <a:r>
              <a:rPr lang="ru-RU" sz="4800" b="1" dirty="0">
                <a:solidFill>
                  <a:schemeClr val="bg1"/>
                </a:solidFill>
                <a:latin typeface="Montserrat" pitchFamily="2" charset="-52"/>
              </a:rPr>
              <a:t> драгоценности?</a:t>
            </a:r>
          </a:p>
        </p:txBody>
      </p:sp>
    </p:spTree>
    <p:extLst>
      <p:ext uri="{BB962C8B-B14F-4D97-AF65-F5344CB8AC3E}">
        <p14:creationId xmlns:p14="http://schemas.microsoft.com/office/powerpoint/2010/main" val="2003000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95E84-210A-9FF2-ADD2-2F4ACF518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9F05CBEA-E194-1711-2E86-68D591951857}"/>
              </a:ext>
            </a:extLst>
          </p:cNvPr>
          <p:cNvSpPr/>
          <p:nvPr/>
        </p:nvSpPr>
        <p:spPr>
          <a:xfrm rot="5400000">
            <a:off x="2946400" y="-2489202"/>
            <a:ext cx="6324597" cy="11836403"/>
          </a:xfrm>
          <a:prstGeom prst="roundRect">
            <a:avLst>
              <a:gd name="adj" fmla="val 4619"/>
            </a:avLst>
          </a:prstGeom>
          <a:solidFill>
            <a:schemeClr val="bg1"/>
          </a:solidFill>
          <a:ln w="47625">
            <a:solidFill>
              <a:srgbClr val="2155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47" name="Объект 3">
            <a:extLst>
              <a:ext uri="{FF2B5EF4-FFF2-40B4-BE49-F238E27FC236}">
                <a16:creationId xmlns:a16="http://schemas.microsoft.com/office/drawing/2014/main" id="{CDDDEF68-8A07-FCC0-2E4A-049F7F20CE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456475"/>
              </p:ext>
            </p:extLst>
          </p:nvPr>
        </p:nvGraphicFramePr>
        <p:xfrm>
          <a:off x="388936" y="459823"/>
          <a:ext cx="11439524" cy="6364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7338">
                  <a:extLst>
                    <a:ext uri="{9D8B030D-6E8A-4147-A177-3AD203B41FA5}">
                      <a16:colId xmlns:a16="http://schemas.microsoft.com/office/drawing/2014/main" val="2512778904"/>
                    </a:ext>
                  </a:extLst>
                </a:gridCol>
                <a:gridCol w="3210862">
                  <a:extLst>
                    <a:ext uri="{9D8B030D-6E8A-4147-A177-3AD203B41FA5}">
                      <a16:colId xmlns:a16="http://schemas.microsoft.com/office/drawing/2014/main" val="4189708801"/>
                    </a:ext>
                  </a:extLst>
                </a:gridCol>
                <a:gridCol w="2865662">
                  <a:extLst>
                    <a:ext uri="{9D8B030D-6E8A-4147-A177-3AD203B41FA5}">
                      <a16:colId xmlns:a16="http://schemas.microsoft.com/office/drawing/2014/main" val="1751901515"/>
                    </a:ext>
                  </a:extLst>
                </a:gridCol>
                <a:gridCol w="2865662">
                  <a:extLst>
                    <a:ext uri="{9D8B030D-6E8A-4147-A177-3AD203B41FA5}">
                      <a16:colId xmlns:a16="http://schemas.microsoft.com/office/drawing/2014/main" val="1911558851"/>
                    </a:ext>
                  </a:extLst>
                </a:gridCol>
              </a:tblGrid>
              <a:tr h="58925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КРИТЕРИЙ</a:t>
                      </a:r>
                      <a:endParaRPr lang="ru-RU" sz="1600" dirty="0">
                        <a:solidFill>
                          <a:srgbClr val="900000"/>
                        </a:solidFill>
                        <a:latin typeface="Montserrat" pitchFamily="2" charset="-5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ЭКЗОСОМЫ</a:t>
                      </a:r>
                      <a:b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</a:br>
                      <a: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ИЗ РАСТЕНИЙ</a:t>
                      </a:r>
                      <a:endParaRPr lang="ru-RU" sz="1600" dirty="0">
                        <a:solidFill>
                          <a:srgbClr val="900000"/>
                        </a:solidFill>
                        <a:latin typeface="Montserrat" pitchFamily="2" charset="-5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ЭКЗОСОМЫ</a:t>
                      </a:r>
                      <a:b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</a:br>
                      <a: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ИЗ ЧЕЛОВЕКА</a:t>
                      </a:r>
                      <a:endParaRPr lang="ru-RU" sz="1600" dirty="0">
                        <a:solidFill>
                          <a:srgbClr val="900000"/>
                        </a:solidFill>
                        <a:latin typeface="Montserrat" pitchFamily="2" charset="-5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ЭКЗОСОМЫ</a:t>
                      </a:r>
                      <a:b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</a:br>
                      <a:r>
                        <a:rPr lang="ru-RU" sz="1600" b="1" dirty="0">
                          <a:solidFill>
                            <a:srgbClr val="900000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ИЗ ЛОСОСЯ</a:t>
                      </a:r>
                      <a:endParaRPr lang="ru-RU" sz="1600" dirty="0">
                        <a:solidFill>
                          <a:srgbClr val="900000"/>
                        </a:solidFill>
                        <a:latin typeface="Montserrat" pitchFamily="2" charset="-5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296925"/>
                  </a:ext>
                </a:extLst>
              </a:tr>
              <a:tr h="1027667">
                <a:tc>
                  <a:txBody>
                    <a:bodyPr/>
                    <a:lstStyle/>
                    <a:p>
                      <a:r>
                        <a:rPr lang="ru-RU" sz="1500" b="0" i="0" dirty="0">
                          <a:latin typeface="Montserrat" pitchFamily="2" charset="-52"/>
                          <a:cs typeface="Arial" panose="020B0604020202020204" pitchFamily="34" charset="0"/>
                        </a:rPr>
                        <a:t>ПРОИСХОЖДЕНИЕ</a:t>
                      </a:r>
                    </a:p>
                  </a:txBody>
                  <a:tcPr marL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Образуются из клеточной стенки плазматической мембраны и </a:t>
                      </a:r>
                      <a:r>
                        <a:rPr lang="ru-RU" sz="1400" dirty="0" err="1">
                          <a:latin typeface="Montserrat" pitchFamily="2" charset="-52"/>
                          <a:cs typeface="Arial" panose="020B0604020202020204" pitchFamily="34" charset="0"/>
                        </a:rPr>
                        <a:t>эндосом</a:t>
                      </a: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 клеток растений. Это не </a:t>
                      </a:r>
                      <a:r>
                        <a:rPr lang="ru-RU" sz="1400" dirty="0" err="1">
                          <a:latin typeface="Montserrat" pitchFamily="2" charset="-52"/>
                          <a:cs typeface="Arial" panose="020B0604020202020204" pitchFamily="34" charset="0"/>
                        </a:rPr>
                        <a:t>экзосомы</a:t>
                      </a: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, а везикулы, имеют жесткую целлюлозную мембрану 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Образуются из </a:t>
                      </a:r>
                      <a:r>
                        <a:rPr lang="ru-RU" sz="1400" dirty="0" err="1">
                          <a:latin typeface="Montserrat" pitchFamily="2" charset="-52"/>
                          <a:cs typeface="Arial" panose="020B0604020202020204" pitchFamily="34" charset="0"/>
                        </a:rPr>
                        <a:t>эндосом</a:t>
                      </a: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 большинства типов клеток человека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Образуются из </a:t>
                      </a:r>
                      <a:r>
                        <a:rPr lang="ru-RU" sz="1400" dirty="0" err="1">
                          <a:latin typeface="Montserrat" pitchFamily="2" charset="-52"/>
                          <a:cs typeface="Arial" panose="020B0604020202020204" pitchFamily="34" charset="0"/>
                        </a:rPr>
                        <a:t>эндосом</a:t>
                      </a: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 клеток тканей лосося 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(кожи, эмбрионов)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5350"/>
                  </a:ext>
                </a:extLst>
              </a:tr>
              <a:tr h="2001244">
                <a:tc>
                  <a:txBody>
                    <a:bodyPr/>
                    <a:lstStyle/>
                    <a:p>
                      <a:r>
                        <a:rPr lang="ru-RU" sz="1500" b="0" i="0" dirty="0">
                          <a:latin typeface="Montserrat" pitchFamily="2" charset="-52"/>
                          <a:cs typeface="Arial" panose="020B0604020202020204" pitchFamily="34" charset="0"/>
                        </a:rPr>
                        <a:t>СОСТАВ</a:t>
                      </a:r>
                    </a:p>
                  </a:txBody>
                  <a:tcPr marL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Фитохимические соединения 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(флавоноиды,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терпеноиды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РНК 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миРНК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, мРНК)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Белки 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(стрессовые, ферменты)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Липиды 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(фосфолипиды,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стеролы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Белки </a:t>
                      </a: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(теплового шока, мембранные, сигнальные)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РНК 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миРНК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, мРНК,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lncRNA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Липиды 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сфинголипиды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, холестерин)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highlight>
                            <a:srgbClr val="E4C276"/>
                          </a:highlight>
                          <a:latin typeface="Montserrat" pitchFamily="2" charset="-52"/>
                          <a:cs typeface="Arial" panose="020B0604020202020204" pitchFamily="34" charset="0"/>
                        </a:rPr>
                        <a:t>Фрагментарная ДНК- ( риск передачи заболеваний)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Белки </a:t>
                      </a:r>
                      <a:endParaRPr lang="en-US" sz="1400" dirty="0">
                        <a:latin typeface="Montserrat" pitchFamily="2" charset="-52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РНК </a:t>
                      </a: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миРНК</a:t>
                      </a: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 мРНК)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Липиды 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(жирные кислоты, фосфолипиды)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11214"/>
                  </a:ext>
                </a:extLst>
              </a:tr>
              <a:tr h="2163507">
                <a:tc>
                  <a:txBody>
                    <a:bodyPr/>
                    <a:lstStyle/>
                    <a:p>
                      <a:r>
                        <a:rPr lang="ru-RU" sz="1500" b="0" i="0" dirty="0">
                          <a:latin typeface="Montserrat" pitchFamily="2" charset="-52"/>
                          <a:cs typeface="Arial" panose="020B0604020202020204" pitchFamily="34" charset="0"/>
                        </a:rPr>
                        <a:t>ОСНОВНЫЕ</a:t>
                      </a:r>
                      <a:br>
                        <a:rPr lang="ru-RU" sz="1500" b="0" i="0" dirty="0">
                          <a:latin typeface="Montserrat" pitchFamily="2" charset="-52"/>
                          <a:cs typeface="Arial" panose="020B0604020202020204" pitchFamily="34" charset="0"/>
                        </a:rPr>
                      </a:br>
                      <a:r>
                        <a:rPr lang="ru-RU" sz="1500" b="0" i="0" dirty="0">
                          <a:latin typeface="Montserrat" pitchFamily="2" charset="-52"/>
                          <a:cs typeface="Arial" panose="020B0604020202020204" pitchFamily="34" charset="0"/>
                        </a:rPr>
                        <a:t>ФУНКЦИИ</a:t>
                      </a:r>
                    </a:p>
                  </a:txBody>
                  <a:tcPr marL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Защита растения от патогенов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Передача сигналов между клетками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Влияние на здоровье человека 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(антиоксидантные, противовоспалительные свойства)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Межклеточная коммуникация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Регуляция иммунитета, воспалений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Участие в патогенезе, например, метастазах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Регенерация тканей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Участие в регенерации тканей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Противовоспалительные</a:t>
                      </a:r>
                      <a:b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и антиоксидантные свойства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Montserrat" pitchFamily="2" charset="-52"/>
                          <a:cs typeface="Arial" panose="020B0604020202020204" pitchFamily="34" charset="0"/>
                        </a:rPr>
                        <a:t>Влияние на процессы заживления и защиты клеток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072638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7AE1E38-E40C-5B5E-FECD-632E9B2EADC8}"/>
              </a:ext>
            </a:extLst>
          </p:cNvPr>
          <p:cNvSpPr/>
          <p:nvPr/>
        </p:nvSpPr>
        <p:spPr>
          <a:xfrm>
            <a:off x="281940" y="1131257"/>
            <a:ext cx="2540000" cy="5213981"/>
          </a:xfrm>
          <a:prstGeom prst="roundRect">
            <a:avLst>
              <a:gd name="adj" fmla="val 8271"/>
            </a:avLst>
          </a:prstGeom>
          <a:solidFill>
            <a:srgbClr val="900000">
              <a:alpha val="10000"/>
            </a:srgb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333222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1844</Words>
  <Application>Microsoft Office PowerPoint</Application>
  <PresentationFormat>Широкоэкранный</PresentationFormat>
  <Paragraphs>204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inherit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Анна Милашова</dc:creator>
  <cp:lastModifiedBy>Анастасия Вавилина</cp:lastModifiedBy>
  <cp:revision>10</cp:revision>
  <dcterms:created xsi:type="dcterms:W3CDTF">2025-01-27T15:45:24Z</dcterms:created>
  <dcterms:modified xsi:type="dcterms:W3CDTF">2025-06-03T08:05:47Z</dcterms:modified>
</cp:coreProperties>
</file>